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30"/>
  </p:notesMasterIdLst>
  <p:handoutMasterIdLst>
    <p:handoutMasterId r:id="rId31"/>
  </p:handoutMasterIdLst>
  <p:sldIdLst>
    <p:sldId id="361" r:id="rId2"/>
    <p:sldId id="360" r:id="rId3"/>
    <p:sldId id="380" r:id="rId4"/>
    <p:sldId id="403" r:id="rId5"/>
    <p:sldId id="398" r:id="rId6"/>
    <p:sldId id="407" r:id="rId7"/>
    <p:sldId id="401" r:id="rId8"/>
    <p:sldId id="363" r:id="rId9"/>
    <p:sldId id="406" r:id="rId10"/>
    <p:sldId id="408" r:id="rId11"/>
    <p:sldId id="389" r:id="rId12"/>
    <p:sldId id="367" r:id="rId13"/>
    <p:sldId id="417" r:id="rId14"/>
    <p:sldId id="364" r:id="rId15"/>
    <p:sldId id="381" r:id="rId16"/>
    <p:sldId id="382" r:id="rId17"/>
    <p:sldId id="402" r:id="rId18"/>
    <p:sldId id="416" r:id="rId19"/>
    <p:sldId id="383" r:id="rId20"/>
    <p:sldId id="370" r:id="rId21"/>
    <p:sldId id="415" r:id="rId22"/>
    <p:sldId id="409" r:id="rId23"/>
    <p:sldId id="410" r:id="rId24"/>
    <p:sldId id="366" r:id="rId25"/>
    <p:sldId id="413" r:id="rId26"/>
    <p:sldId id="414" r:id="rId27"/>
    <p:sldId id="411" r:id="rId28"/>
    <p:sldId id="412" r:id="rId29"/>
  </p:sldIdLst>
  <p:sldSz cx="9144000" cy="6858000" type="screen4x3"/>
  <p:notesSz cx="6881813" cy="10002838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Arial" charset="0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Arial" charset="0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Arial" charset="0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Arial" charset="0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00"/>
    <a:srgbClr val="FF9933"/>
    <a:srgbClr val="2D2D8A"/>
    <a:srgbClr val="E5DEA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vertBarState="maximized" horzBarState="minimized" preferSingleView="1">
    <p:restoredLeft sz="32787"/>
    <p:restoredTop sz="90929"/>
  </p:normalViewPr>
  <p:slideViewPr>
    <p:cSldViewPr>
      <p:cViewPr>
        <p:scale>
          <a:sx n="70" d="100"/>
          <a:sy n="70" d="100"/>
        </p:scale>
        <p:origin x="-2028" y="-198"/>
      </p:cViewPr>
      <p:guideLst>
        <p:guide orient="horz" pos="148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notesMaster" Target="notesMasters/notesMaster1.xml"/><Relationship Id="rId31" Type="http://schemas.openxmlformats.org/officeDocument/2006/relationships/handoutMaster" Target="handoutMasters/handoutMaster1.xml"/><Relationship Id="rId32" Type="http://schemas.openxmlformats.org/officeDocument/2006/relationships/printerSettings" Target="printerSettings/printerSettings1.bin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presProps" Target="presProps.xml"/><Relationship Id="rId34" Type="http://schemas.openxmlformats.org/officeDocument/2006/relationships/viewProps" Target="viewProps.xml"/><Relationship Id="rId35" Type="http://schemas.openxmlformats.org/officeDocument/2006/relationships/theme" Target="theme/theme1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66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82913" cy="500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478" tIns="48239" rIns="96478" bIns="48239" numCol="1" anchor="t" anchorCtr="0" compatLnSpc="1">
            <a:prstTxWarp prst="textNoShape">
              <a:avLst/>
            </a:prstTxWarp>
          </a:bodyPr>
          <a:lstStyle>
            <a:lvl1pPr>
              <a:defRPr sz="1300">
                <a:ea typeface="+mn-ea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9664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97313" y="0"/>
            <a:ext cx="2982912" cy="500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478" tIns="48239" rIns="96478" bIns="48239" numCol="1" anchor="t" anchorCtr="0" compatLnSpc="1">
            <a:prstTxWarp prst="textNoShape">
              <a:avLst/>
            </a:prstTxWarp>
          </a:bodyPr>
          <a:lstStyle>
            <a:lvl1pPr algn="r">
              <a:defRPr sz="1300">
                <a:ea typeface="+mn-ea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9664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501188"/>
            <a:ext cx="2982913" cy="5000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478" tIns="48239" rIns="96478" bIns="48239" numCol="1" anchor="b" anchorCtr="0" compatLnSpc="1">
            <a:prstTxWarp prst="textNoShape">
              <a:avLst/>
            </a:prstTxWarp>
          </a:bodyPr>
          <a:lstStyle>
            <a:lvl1pPr>
              <a:defRPr sz="1300">
                <a:ea typeface="+mn-ea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9664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97313" y="9501188"/>
            <a:ext cx="2982912" cy="5000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478" tIns="48239" rIns="96478" bIns="48239" numCol="1" anchor="b" anchorCtr="0" compatLnSpc="1">
            <a:prstTxWarp prst="textNoShape">
              <a:avLst/>
            </a:prstTxWarp>
          </a:bodyPr>
          <a:lstStyle>
            <a:lvl1pPr algn="r">
              <a:defRPr sz="1300"/>
            </a:lvl1pPr>
          </a:lstStyle>
          <a:p>
            <a:fld id="{84AFCA4A-B238-5141-851C-AD162FDC749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665223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82913" cy="500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478" tIns="48239" rIns="96478" bIns="48239" numCol="1" anchor="t" anchorCtr="0" compatLnSpc="1">
            <a:prstTxWarp prst="textNoShape">
              <a:avLst/>
            </a:prstTxWarp>
          </a:bodyPr>
          <a:lstStyle>
            <a:lvl1pPr>
              <a:defRPr sz="1300">
                <a:ea typeface="+mn-ea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97313" y="0"/>
            <a:ext cx="2982912" cy="500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478" tIns="48239" rIns="96478" bIns="48239" numCol="1" anchor="t" anchorCtr="0" compatLnSpc="1">
            <a:prstTxWarp prst="textNoShape">
              <a:avLst/>
            </a:prstTxWarp>
          </a:bodyPr>
          <a:lstStyle>
            <a:lvl1pPr algn="r">
              <a:defRPr sz="1300">
                <a:ea typeface="+mn-ea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0724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942975" y="750888"/>
            <a:ext cx="4997450" cy="37496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2253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8975" y="4751388"/>
            <a:ext cx="5505450" cy="45005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478" tIns="48239" rIns="96478" bIns="4823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noProof="0" smtClean="0"/>
              <a:t>Click to edit Master text styles</a:t>
            </a:r>
          </a:p>
          <a:p>
            <a:pPr lvl="1"/>
            <a:r>
              <a:rPr lang="en-US" altLang="en-US" noProof="0" smtClean="0"/>
              <a:t>Second level</a:t>
            </a:r>
          </a:p>
          <a:p>
            <a:pPr lvl="2"/>
            <a:r>
              <a:rPr lang="en-US" altLang="en-US" noProof="0" smtClean="0"/>
              <a:t>Third level</a:t>
            </a:r>
          </a:p>
          <a:p>
            <a:pPr lvl="3"/>
            <a:r>
              <a:rPr lang="en-US" altLang="en-US" noProof="0" smtClean="0"/>
              <a:t>Fourth level</a:t>
            </a:r>
          </a:p>
          <a:p>
            <a:pPr lvl="4"/>
            <a:r>
              <a:rPr lang="en-US" altLang="en-US" noProof="0" smtClean="0"/>
              <a:t>Fifth level</a:t>
            </a:r>
          </a:p>
        </p:txBody>
      </p:sp>
      <p:sp>
        <p:nvSpPr>
          <p:cNvPr id="2253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501188"/>
            <a:ext cx="2982913" cy="5000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478" tIns="48239" rIns="96478" bIns="48239" numCol="1" anchor="b" anchorCtr="0" compatLnSpc="1">
            <a:prstTxWarp prst="textNoShape">
              <a:avLst/>
            </a:prstTxWarp>
          </a:bodyPr>
          <a:lstStyle>
            <a:lvl1pPr>
              <a:defRPr sz="1300">
                <a:ea typeface="+mn-ea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2253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97313" y="9501188"/>
            <a:ext cx="2982912" cy="5000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478" tIns="48239" rIns="96478" bIns="48239" numCol="1" anchor="b" anchorCtr="0" compatLnSpc="1">
            <a:prstTxWarp prst="textNoShape">
              <a:avLst/>
            </a:prstTxWarp>
          </a:bodyPr>
          <a:lstStyle>
            <a:lvl1pPr algn="r">
              <a:defRPr sz="1300"/>
            </a:lvl1pPr>
          </a:lstStyle>
          <a:p>
            <a:fld id="{1B965C99-1549-E948-AB6A-62838716E6E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816571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Arial" charset="0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Arial" charset="0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Arial" charset="0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Arial" charset="0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1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1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2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1.xml"/></Relationships>
</file>

<file path=ppt/notesSlides/_rels/notesSlide2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2.xml"/></Relationships>
</file>

<file path=ppt/notesSlides/_rels/notesSlide2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3.xml"/></Relationships>
</file>

<file path=ppt/notesSlides/_rels/notesSlide2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4.xml"/></Relationships>
</file>

<file path=ppt/notesSlides/_rels/notesSlide2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5.xml"/></Relationships>
</file>

<file path=ppt/notesSlides/_rels/notesSlide2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6.xml"/></Relationships>
</file>

<file path=ppt/notesSlides/_rels/notesSlide2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7.xml"/></Relationships>
</file>

<file path=ppt/notesSlides/_rels/notesSlide2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8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782638" indent="-300038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marL="1204913" indent="-239713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marL="1687513" indent="-239713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marL="2170113" indent="-239713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2627313" indent="-2397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3084513" indent="-2397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3541713" indent="-2397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3998913" indent="-2397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fld id="{D68F2E5B-3CC4-3E46-B442-5FCC44501174}" type="slidenum">
              <a:rPr lang="en-US"/>
              <a:pPr/>
              <a:t>1</a:t>
            </a:fld>
            <a:endParaRPr lang="en-US"/>
          </a:p>
        </p:txBody>
      </p:sp>
      <p:sp>
        <p:nvSpPr>
          <p:cNvPr id="3174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782638" indent="-300038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marL="1204913" indent="-239713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marL="1687513" indent="-239713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marL="2170113" indent="-239713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2627313" indent="-2397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3084513" indent="-2397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3541713" indent="-2397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3998913" indent="-2397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fld id="{B2705FEA-1DE8-E843-A24E-EE7CBB611484}" type="slidenum">
              <a:rPr lang="en-US">
                <a:solidFill>
                  <a:srgbClr val="000000"/>
                </a:solidFill>
              </a:rPr>
              <a:pPr/>
              <a:t>10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4096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782638" indent="-300038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marL="1204913" indent="-239713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marL="1687513" indent="-239713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marL="2170113" indent="-239713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2627313" indent="-2397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3084513" indent="-2397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3541713" indent="-2397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3998913" indent="-2397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fld id="{EB1CBED0-ED2F-7D4F-9CF1-9592FD74872F}" type="slidenum">
              <a:rPr lang="en-US">
                <a:solidFill>
                  <a:srgbClr val="000000"/>
                </a:solidFill>
              </a:rPr>
              <a:pPr/>
              <a:t>11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4198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8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782638" indent="-300038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marL="1204913" indent="-239713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marL="1687513" indent="-239713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marL="2170113" indent="-239713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2627313" indent="-2397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3084513" indent="-2397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3541713" indent="-2397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3998913" indent="-2397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fld id="{F062ECB2-2E86-8942-AF76-F1D4EBC8D1CE}" type="slidenum">
              <a:rPr lang="en-US">
                <a:solidFill>
                  <a:srgbClr val="000000"/>
                </a:solidFill>
              </a:rPr>
              <a:pPr/>
              <a:t>12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4301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2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782638" indent="-300038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marL="1204913" indent="-239713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marL="1687513" indent="-239713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marL="2170113" indent="-239713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2627313" indent="-2397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3084513" indent="-2397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3541713" indent="-2397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3998913" indent="-2397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fld id="{E0777F33-E4A7-9B4F-9605-F82183BBE265}" type="slidenum">
              <a:rPr lang="en-US">
                <a:solidFill>
                  <a:srgbClr val="000000"/>
                </a:solidFill>
              </a:rPr>
              <a:pPr/>
              <a:t>13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4403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6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782638" indent="-300038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marL="1204913" indent="-239713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marL="1687513" indent="-239713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marL="2170113" indent="-239713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2627313" indent="-2397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3084513" indent="-2397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3541713" indent="-2397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3998913" indent="-2397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fld id="{E91CA517-E208-B54F-BFA8-D38D1D91CA2D}" type="slidenum">
              <a:rPr lang="en-US">
                <a:solidFill>
                  <a:srgbClr val="000000"/>
                </a:solidFill>
              </a:rPr>
              <a:pPr/>
              <a:t>14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4505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60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782638" indent="-300038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marL="1204913" indent="-239713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marL="1687513" indent="-239713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marL="2170113" indent="-239713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2627313" indent="-2397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3084513" indent="-2397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3541713" indent="-2397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3998913" indent="-2397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fld id="{26D5E87E-C71B-424C-935A-52DB00762CAD}" type="slidenum">
              <a:rPr lang="en-US">
                <a:solidFill>
                  <a:srgbClr val="000000"/>
                </a:solidFill>
              </a:rPr>
              <a:pPr/>
              <a:t>15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4608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4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782638" indent="-300038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marL="1204913" indent="-239713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marL="1687513" indent="-239713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marL="2170113" indent="-239713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2627313" indent="-2397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3084513" indent="-2397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3541713" indent="-2397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3998913" indent="-2397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fld id="{FAAC6A0B-5D1C-7E4E-9D0B-EF82E17486EF}" type="slidenum">
              <a:rPr lang="en-US">
                <a:solidFill>
                  <a:srgbClr val="000000"/>
                </a:solidFill>
              </a:rPr>
              <a:pPr/>
              <a:t>16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4710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108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782638" indent="-300038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marL="1204913" indent="-239713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marL="1687513" indent="-239713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marL="2170113" indent="-239713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2627313" indent="-2397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3084513" indent="-2397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3541713" indent="-2397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3998913" indent="-2397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fld id="{6ACA12E2-2F1C-E44C-8A25-DEEA8EBA6DFF}" type="slidenum">
              <a:rPr lang="en-US">
                <a:solidFill>
                  <a:srgbClr val="000000"/>
                </a:solidFill>
              </a:rPr>
              <a:pPr/>
              <a:t>17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4813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2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782638" indent="-300038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marL="1204913" indent="-239713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marL="1687513" indent="-239713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marL="2170113" indent="-239713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2627313" indent="-2397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3084513" indent="-2397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3541713" indent="-2397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3998913" indent="-2397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fld id="{D08F538C-1D21-6E4B-BFF2-DFD148D077F4}" type="slidenum">
              <a:rPr lang="en-US">
                <a:solidFill>
                  <a:srgbClr val="000000"/>
                </a:solidFill>
              </a:rPr>
              <a:pPr/>
              <a:t>18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4915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6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782638" indent="-300038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marL="1204913" indent="-239713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marL="1687513" indent="-239713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marL="2170113" indent="-239713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2627313" indent="-2397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3084513" indent="-2397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3541713" indent="-2397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3998913" indent="-2397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fld id="{824B5C32-D332-B645-A770-39252F0C4C3F}" type="slidenum">
              <a:rPr lang="en-US">
                <a:solidFill>
                  <a:srgbClr val="000000"/>
                </a:solidFill>
              </a:rPr>
              <a:pPr/>
              <a:t>19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017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80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782638" indent="-300038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marL="1204913" indent="-239713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marL="1687513" indent="-239713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marL="2170113" indent="-239713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2627313" indent="-2397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3084513" indent="-2397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3541713" indent="-2397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3998913" indent="-2397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fld id="{8959361E-E962-D241-9BA5-0186F04BF960}" type="slidenum">
              <a:rPr lang="en-US"/>
              <a:pPr/>
              <a:t>2</a:t>
            </a:fld>
            <a:endParaRPr lang="en-US"/>
          </a:p>
        </p:txBody>
      </p:sp>
      <p:sp>
        <p:nvSpPr>
          <p:cNvPr id="3277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782638" indent="-300038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marL="1204913" indent="-239713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marL="1687513" indent="-239713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marL="2170113" indent="-239713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2627313" indent="-2397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3084513" indent="-2397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3541713" indent="-2397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3998913" indent="-2397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fld id="{16674B8F-3C24-194F-BF02-0B8D7B3D1C52}" type="slidenum">
              <a:rPr lang="en-US">
                <a:solidFill>
                  <a:srgbClr val="000000"/>
                </a:solidFill>
              </a:rPr>
              <a:pPr/>
              <a:t>20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120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4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782638" indent="-300038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marL="1204913" indent="-239713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marL="1687513" indent="-239713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marL="2170113" indent="-239713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2627313" indent="-2397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3084513" indent="-2397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3541713" indent="-2397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3998913" indent="-2397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fld id="{D5A22511-09A7-A04D-988F-27A6CB32B49F}" type="slidenum">
              <a:rPr lang="en-US">
                <a:solidFill>
                  <a:srgbClr val="000000"/>
                </a:solidFill>
              </a:rPr>
              <a:pPr/>
              <a:t>21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222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228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782638" indent="-300038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marL="1204913" indent="-239713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marL="1687513" indent="-239713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marL="2170113" indent="-239713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2627313" indent="-2397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3084513" indent="-2397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3541713" indent="-2397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3998913" indent="-2397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fld id="{91DADA82-F41D-F847-9687-2133910D9FE4}" type="slidenum">
              <a:rPr lang="en-US">
                <a:solidFill>
                  <a:srgbClr val="000000"/>
                </a:solidFill>
              </a:rPr>
              <a:pPr/>
              <a:t>22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325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252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782638" indent="-300038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marL="1204913" indent="-239713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marL="1687513" indent="-239713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marL="2170113" indent="-239713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2627313" indent="-2397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3084513" indent="-2397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3541713" indent="-2397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3998913" indent="-2397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fld id="{BBEDA34F-B7EF-744F-81A6-65B6099C1299}" type="slidenum">
              <a:rPr lang="en-US">
                <a:solidFill>
                  <a:srgbClr val="000000"/>
                </a:solidFill>
              </a:rPr>
              <a:pPr/>
              <a:t>23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427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6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782638" indent="-300038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marL="1204913" indent="-239713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marL="1687513" indent="-239713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marL="2170113" indent="-239713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2627313" indent="-2397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3084513" indent="-2397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3541713" indent="-2397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3998913" indent="-2397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fld id="{BEDB16B4-14C7-B940-BC71-E5E81A9EF97E}" type="slidenum">
              <a:rPr lang="en-US">
                <a:solidFill>
                  <a:srgbClr val="000000"/>
                </a:solidFill>
              </a:rPr>
              <a:pPr/>
              <a:t>24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529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300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782638" indent="-300038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marL="1204913" indent="-239713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marL="1687513" indent="-239713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marL="2170113" indent="-239713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2627313" indent="-2397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3084513" indent="-2397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3541713" indent="-2397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3998913" indent="-2397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fld id="{160C5A3E-8DAC-C844-AFC4-D688D72F06BC}" type="slidenum">
              <a:rPr lang="en-US">
                <a:solidFill>
                  <a:srgbClr val="000000"/>
                </a:solidFill>
              </a:rPr>
              <a:pPr/>
              <a:t>25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632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324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782638" indent="-300038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marL="1204913" indent="-239713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marL="1687513" indent="-239713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marL="2170113" indent="-239713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2627313" indent="-2397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3084513" indent="-2397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3541713" indent="-2397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3998913" indent="-2397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fld id="{B3BFD61F-ADB3-2243-BF6A-345368A20364}" type="slidenum">
              <a:rPr lang="en-US">
                <a:solidFill>
                  <a:srgbClr val="000000"/>
                </a:solidFill>
              </a:rPr>
              <a:pPr/>
              <a:t>26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734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7348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782638" indent="-300038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marL="1204913" indent="-239713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marL="1687513" indent="-239713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marL="2170113" indent="-239713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2627313" indent="-2397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3084513" indent="-2397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3541713" indent="-2397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3998913" indent="-2397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fld id="{87F34074-49DE-7946-AC2A-AA5679EE8BCF}" type="slidenum">
              <a:rPr lang="en-US">
                <a:solidFill>
                  <a:srgbClr val="000000"/>
                </a:solidFill>
              </a:rPr>
              <a:pPr/>
              <a:t>27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837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372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782638" indent="-300038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marL="1204913" indent="-239713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marL="1687513" indent="-239713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marL="2170113" indent="-239713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2627313" indent="-2397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3084513" indent="-2397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3541713" indent="-2397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3998913" indent="-2397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fld id="{B60D1F2F-D277-944D-91E6-1332E30D949B}" type="slidenum">
              <a:rPr lang="en-US"/>
              <a:pPr/>
              <a:t>28</a:t>
            </a:fld>
            <a:endParaRPr lang="en-US"/>
          </a:p>
        </p:txBody>
      </p:sp>
      <p:sp>
        <p:nvSpPr>
          <p:cNvPr id="5939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396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782638" indent="-300038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marL="1204913" indent="-239713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marL="1687513" indent="-239713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marL="2170113" indent="-239713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2627313" indent="-2397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3084513" indent="-2397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3541713" indent="-2397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3998913" indent="-2397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fld id="{40E576E2-B688-044D-85EB-04AE31B72BB8}" type="slidenum">
              <a:rPr lang="en-US">
                <a:solidFill>
                  <a:srgbClr val="000000"/>
                </a:solidFill>
              </a:rPr>
              <a:pPr/>
              <a:t>3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3379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782638" indent="-300038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marL="1204913" indent="-239713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marL="1687513" indent="-239713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marL="2170113" indent="-239713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2627313" indent="-2397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3084513" indent="-2397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3541713" indent="-2397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3998913" indent="-2397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fld id="{291A0205-931A-874A-A72B-B8A7F6CD5F90}" type="slidenum">
              <a:rPr lang="en-US">
                <a:solidFill>
                  <a:srgbClr val="000000"/>
                </a:solidFill>
              </a:rPr>
              <a:pPr/>
              <a:t>4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3481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782638" indent="-300038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marL="1204913" indent="-239713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marL="1687513" indent="-239713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marL="2170113" indent="-239713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2627313" indent="-2397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3084513" indent="-2397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3541713" indent="-2397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3998913" indent="-2397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fld id="{3C218259-D490-A542-BB96-01511F299677}" type="slidenum">
              <a:rPr lang="en-US">
                <a:solidFill>
                  <a:srgbClr val="000000"/>
                </a:solidFill>
              </a:rPr>
              <a:pPr/>
              <a:t>5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3584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782638" indent="-300038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marL="1204913" indent="-239713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marL="1687513" indent="-239713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marL="2170113" indent="-239713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2627313" indent="-2397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3084513" indent="-2397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3541713" indent="-2397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3998913" indent="-2397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fld id="{6EB7FDB9-5FBD-D04F-8DD1-80EA2C16EA0F}" type="slidenum">
              <a:rPr lang="en-US">
                <a:solidFill>
                  <a:srgbClr val="000000"/>
                </a:solidFill>
              </a:rPr>
              <a:pPr/>
              <a:t>6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3686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8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782638" indent="-300038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marL="1204913" indent="-239713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marL="1687513" indent="-239713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marL="2170113" indent="-239713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2627313" indent="-2397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3084513" indent="-2397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3541713" indent="-2397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3998913" indent="-2397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fld id="{8252BDC7-7202-EE47-BD5F-7778138DA7D4}" type="slidenum">
              <a:rPr lang="en-US">
                <a:solidFill>
                  <a:srgbClr val="000000"/>
                </a:solidFill>
              </a:rPr>
              <a:pPr/>
              <a:t>7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3789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2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782638" indent="-300038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marL="1204913" indent="-239713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marL="1687513" indent="-239713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marL="2170113" indent="-239713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2627313" indent="-2397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3084513" indent="-2397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3541713" indent="-2397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3998913" indent="-2397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fld id="{88AA2DEA-BBE0-6142-86BB-7552753FE2C7}" type="slidenum">
              <a:rPr lang="en-US">
                <a:solidFill>
                  <a:srgbClr val="000000"/>
                </a:solidFill>
              </a:rPr>
              <a:pPr/>
              <a:t>8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3891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6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782638" indent="-300038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marL="1204913" indent="-239713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marL="1687513" indent="-239713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marL="2170113" indent="-239713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2627313" indent="-2397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3084513" indent="-2397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3541713" indent="-2397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3998913" indent="-2397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fld id="{1989707A-319D-DD49-9269-4C6062F545E0}" type="slidenum">
              <a:rPr lang="en-US">
                <a:solidFill>
                  <a:srgbClr val="000000"/>
                </a:solidFill>
              </a:rPr>
              <a:pPr/>
              <a:t>9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3993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40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377B2DD-680F-3C42-954B-020AB65ADB4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78903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1A9E34F-FB9F-2E4B-B69E-BC9F181C2F0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48871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26D04C3-2AFB-E546-8CDA-91840593F52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558693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685800" y="609600"/>
            <a:ext cx="7772400" cy="5486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C61558B-5A56-0E4E-93D1-1B25AF72BDB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00848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6AAE188-79A9-194A-93FE-7F4FFFFFA05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14037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EB84969-D79C-BF4C-8B50-1CFFF0E326A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84655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347FD63-058E-6444-AA40-1C51820290F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12772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9EFF2D0-BA0E-8C4E-B35F-7FD2E488AD2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1004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DD0424F-1C54-3945-A645-50644F260FF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48034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A6C49E0-3B0E-B745-9C22-D0B2FAAAD3B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2655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4611689-3880-AE41-ACC2-C1E179EB8CF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59073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20CDFF2-2588-7145-B080-0896F431595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87141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ea typeface="+mn-ea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ea typeface="+mn-ea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8C365F48-C40B-794A-A40F-EF11736EF4AA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ＭＳ Ｐゴシック" charset="0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ＭＳ Ｐゴシック" charset="0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Arial" charset="0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Arial" charset="0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Arial" charset="0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Arial" charset="0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4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3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4" Type="http://schemas.openxmlformats.org/officeDocument/2006/relationships/image" Target="../media/image5.jpe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3.jpe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Relationship Id="rId3" Type="http://schemas.openxmlformats.org/officeDocument/2006/relationships/image" Target="../media/image3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4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4" Type="http://schemas.openxmlformats.org/officeDocument/2006/relationships/image" Target="../media/image7.pn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4" Type="http://schemas.openxmlformats.org/officeDocument/2006/relationships/image" Target="../media/image8.pn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7.xml"/><Relationship Id="rId3" Type="http://schemas.openxmlformats.org/officeDocument/2006/relationships/image" Target="../media/image3.jpe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8.xml"/><Relationship Id="rId3" Type="http://schemas.openxmlformats.org/officeDocument/2006/relationships/image" Target="../media/image3.jpe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4" Type="http://schemas.openxmlformats.org/officeDocument/2006/relationships/image" Target="../media/image9.pn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3.jpe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Relationship Id="rId3" Type="http://schemas.openxmlformats.org/officeDocument/2006/relationships/image" Target="../media/image3.jpeg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1.xml"/><Relationship Id="rId3" Type="http://schemas.openxmlformats.org/officeDocument/2006/relationships/image" Target="../media/image3.jpeg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2.xml"/><Relationship Id="rId3" Type="http://schemas.openxmlformats.org/officeDocument/2006/relationships/image" Target="../media/image3.jpeg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3.xml"/><Relationship Id="rId3" Type="http://schemas.openxmlformats.org/officeDocument/2006/relationships/image" Target="../media/image3.jpeg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4.xml"/><Relationship Id="rId3" Type="http://schemas.openxmlformats.org/officeDocument/2006/relationships/image" Target="../media/image3.jpeg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5.xml"/><Relationship Id="rId3" Type="http://schemas.openxmlformats.org/officeDocument/2006/relationships/image" Target="../media/image3.jpeg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6.xml"/><Relationship Id="rId3" Type="http://schemas.openxmlformats.org/officeDocument/2006/relationships/image" Target="../media/image3.jpeg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7.xml"/><Relationship Id="rId3" Type="http://schemas.openxmlformats.org/officeDocument/2006/relationships/image" Target="../media/image3.jpe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4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4" Type="http://schemas.openxmlformats.org/officeDocument/2006/relationships/image" Target="../media/image4.jpe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3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3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3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3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3.jpe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BJA Header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7675" y="188913"/>
            <a:ext cx="3236913" cy="175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1" name="Text Box 3"/>
          <p:cNvSpPr txBox="1">
            <a:spLocks noChangeArrowheads="1"/>
          </p:cNvSpPr>
          <p:nvPr/>
        </p:nvSpPr>
        <p:spPr bwMode="auto">
          <a:xfrm>
            <a:off x="0" y="2420938"/>
            <a:ext cx="91440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GB" b="1"/>
              <a:t>Spending Advertising Money?</a:t>
            </a:r>
            <a:endParaRPr lang="en-US" b="1"/>
          </a:p>
        </p:txBody>
      </p:sp>
      <p:sp>
        <p:nvSpPr>
          <p:cNvPr id="2052" name="Text Box 4"/>
          <p:cNvSpPr txBox="1">
            <a:spLocks noChangeArrowheads="1"/>
          </p:cNvSpPr>
          <p:nvPr/>
        </p:nvSpPr>
        <p:spPr bwMode="auto">
          <a:xfrm>
            <a:off x="827088" y="3749675"/>
            <a:ext cx="7162800" cy="2000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algn="ctr"/>
            <a:r>
              <a:rPr lang="en-US" sz="2400"/>
              <a:t>APAN 2016 Annual Conference</a:t>
            </a:r>
          </a:p>
          <a:p>
            <a:pPr algn="ctr"/>
            <a:r>
              <a:rPr lang="en-US" sz="2400"/>
              <a:t>14</a:t>
            </a:r>
            <a:r>
              <a:rPr lang="en-US" sz="2400" baseline="30000"/>
              <a:t>th</a:t>
            </a:r>
            <a:r>
              <a:rPr lang="en-US" sz="2400"/>
              <a:t> January, Lisbon</a:t>
            </a:r>
          </a:p>
          <a:p>
            <a:pPr algn="ctr"/>
            <a:endParaRPr lang="en-US" sz="2400"/>
          </a:p>
          <a:p>
            <a:pPr algn="ctr"/>
            <a:r>
              <a:rPr lang="en-US" sz="2400"/>
              <a:t>Brian Jacobs - BJ&amp;A Ltd</a:t>
            </a:r>
            <a:r>
              <a:rPr lang="en-US" sz="2200"/>
              <a:t> </a:t>
            </a:r>
            <a:br>
              <a:rPr lang="en-US" sz="2200"/>
            </a:br>
            <a:endParaRPr lang="en-US" sz="2800"/>
          </a:p>
        </p:txBody>
      </p:sp>
      <p:pic>
        <p:nvPicPr>
          <p:cNvPr id="2053" name="Picture 5" descr="BJA Header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316538"/>
            <a:ext cx="9144000" cy="1541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4" name="Text Box 6"/>
          <p:cNvSpPr txBox="1">
            <a:spLocks noChangeArrowheads="1"/>
          </p:cNvSpPr>
          <p:nvPr/>
        </p:nvSpPr>
        <p:spPr bwMode="auto">
          <a:xfrm>
            <a:off x="0" y="5661025"/>
            <a:ext cx="9144000" cy="793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4000">
                <a:solidFill>
                  <a:schemeClr val="bg1"/>
                </a:solidFill>
                <a:latin typeface="Lucida Handwriting" charset="0"/>
              </a:rPr>
              <a:t>Efficient communications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 descr="BJA Header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1501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267" name="Text Box 3"/>
          <p:cNvSpPr txBox="1">
            <a:spLocks noChangeArrowheads="1"/>
          </p:cNvSpPr>
          <p:nvPr/>
        </p:nvSpPr>
        <p:spPr bwMode="auto">
          <a:xfrm>
            <a:off x="-17463" y="1916113"/>
            <a:ext cx="9144001" cy="4986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GB" sz="2800" b="1"/>
              <a:t>Use of online media forms is growing, as is the amount invested.</a:t>
            </a:r>
          </a:p>
          <a:p>
            <a:pPr>
              <a:spcBef>
                <a:spcPct val="50000"/>
              </a:spcBef>
            </a:pPr>
            <a:r>
              <a:rPr lang="en-GB" sz="2800" b="1"/>
              <a:t>Digital advertising accounted for 23.6% of total adspend in 2015, up around 14% year-on year. </a:t>
            </a:r>
          </a:p>
          <a:p>
            <a:pPr>
              <a:spcBef>
                <a:spcPct val="50000"/>
              </a:spcBef>
            </a:pPr>
            <a:r>
              <a:rPr lang="en-GB" sz="2800" b="1"/>
              <a:t>Digital advertising accounted for 9.0% in 2007.</a:t>
            </a:r>
          </a:p>
          <a:p>
            <a:pPr>
              <a:spcBef>
                <a:spcPct val="50000"/>
              </a:spcBef>
            </a:pPr>
            <a:r>
              <a:rPr lang="en-GB" sz="2000" b="1"/>
              <a:t>						Source: GroupM TYNY</a:t>
            </a:r>
          </a:p>
          <a:p>
            <a:pPr>
              <a:spcBef>
                <a:spcPct val="50000"/>
              </a:spcBef>
            </a:pPr>
            <a:endParaRPr lang="en-US" sz="2400" b="1">
              <a:solidFill>
                <a:srgbClr val="FF6600"/>
              </a:solidFill>
            </a:endParaRPr>
          </a:p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FF6600"/>
                </a:solidFill>
              </a:rPr>
              <a:t>The next chart comes from Mary Meeker’s (KPCB) annual presentation on trends in internet usage: kpcb.com/internetTrends</a:t>
            </a:r>
            <a:endParaRPr lang="en-GB" sz="300" b="1">
              <a:solidFill>
                <a:srgbClr val="FF6600"/>
              </a:solidFill>
            </a:endParaRPr>
          </a:p>
        </p:txBody>
      </p:sp>
      <p:sp>
        <p:nvSpPr>
          <p:cNvPr id="11268" name="Text Box 4"/>
          <p:cNvSpPr txBox="1">
            <a:spLocks noChangeArrowheads="1"/>
          </p:cNvSpPr>
          <p:nvPr/>
        </p:nvSpPr>
        <p:spPr bwMode="auto">
          <a:xfrm>
            <a:off x="684213" y="2349500"/>
            <a:ext cx="78486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  <a:buClr>
                <a:srgbClr val="FF6422"/>
              </a:buClr>
              <a:buSzPct val="125000"/>
              <a:buFont typeface="Symbol" charset="0"/>
              <a:buChar char="·"/>
            </a:pPr>
            <a:endParaRPr lang="en-GB" sz="1800">
              <a:solidFill>
                <a:srgbClr val="000000"/>
              </a:solidFill>
            </a:endParaRPr>
          </a:p>
          <a:p>
            <a:pPr>
              <a:spcBef>
                <a:spcPct val="50000"/>
              </a:spcBef>
              <a:buClr>
                <a:srgbClr val="FF6422"/>
              </a:buClr>
              <a:buSzPct val="125000"/>
              <a:buFont typeface="Symbol" charset="0"/>
              <a:buChar char="·"/>
            </a:pPr>
            <a:endParaRPr lang="en-US" sz="1200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 descr="BJA Header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1501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291" name="Text Box 4"/>
          <p:cNvSpPr txBox="1">
            <a:spLocks noChangeArrowheads="1"/>
          </p:cNvSpPr>
          <p:nvPr/>
        </p:nvSpPr>
        <p:spPr bwMode="auto">
          <a:xfrm>
            <a:off x="684213" y="2349500"/>
            <a:ext cx="78486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  <a:buClr>
                <a:srgbClr val="FF6422"/>
              </a:buClr>
              <a:buSzPct val="125000"/>
              <a:buFont typeface="Symbol" charset="0"/>
              <a:buChar char="·"/>
            </a:pPr>
            <a:endParaRPr lang="en-GB" sz="1800">
              <a:solidFill>
                <a:srgbClr val="000000"/>
              </a:solidFill>
            </a:endParaRPr>
          </a:p>
          <a:p>
            <a:pPr>
              <a:spcBef>
                <a:spcPct val="50000"/>
              </a:spcBef>
              <a:buClr>
                <a:srgbClr val="FF6422"/>
              </a:buClr>
              <a:buSzPct val="125000"/>
              <a:buFont typeface="Symbol" charset="0"/>
              <a:buChar char="·"/>
            </a:pPr>
            <a:endParaRPr lang="en-US" sz="1200">
              <a:solidFill>
                <a:srgbClr val="000000"/>
              </a:solidFill>
            </a:endParaRPr>
          </a:p>
        </p:txBody>
      </p:sp>
      <p:pic>
        <p:nvPicPr>
          <p:cNvPr id="12292" name="Picture 6" descr="http://image.slidesharecdn.com/internettrendsv1-150526193103-lva1-app6892/95/2015-internet-trends-report-14-638.jpg?cb=143379340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750" y="1503363"/>
            <a:ext cx="7993063" cy="541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 descr="BJA Header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1501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15" name="Text Box 3"/>
          <p:cNvSpPr txBox="1">
            <a:spLocks noChangeArrowheads="1"/>
          </p:cNvSpPr>
          <p:nvPr/>
        </p:nvSpPr>
        <p:spPr bwMode="auto">
          <a:xfrm>
            <a:off x="65088" y="1500188"/>
            <a:ext cx="8964612" cy="1169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GB" sz="2800" b="1">
                <a:solidFill>
                  <a:srgbClr val="FF6422"/>
                </a:solidFill>
              </a:rPr>
              <a:t>Not Everything in Digital Media is Wonderful</a:t>
            </a:r>
          </a:p>
          <a:p>
            <a:pPr>
              <a:spcBef>
                <a:spcPct val="50000"/>
              </a:spcBef>
            </a:pPr>
            <a:endParaRPr lang="en-US" sz="2800" b="1">
              <a:solidFill>
                <a:srgbClr val="FF6422"/>
              </a:solidFill>
            </a:endParaRPr>
          </a:p>
        </p:txBody>
      </p:sp>
      <p:sp>
        <p:nvSpPr>
          <p:cNvPr id="13316" name="Text Box 4"/>
          <p:cNvSpPr txBox="1">
            <a:spLocks noChangeArrowheads="1"/>
          </p:cNvSpPr>
          <p:nvPr/>
        </p:nvSpPr>
        <p:spPr bwMode="auto">
          <a:xfrm>
            <a:off x="684213" y="2349500"/>
            <a:ext cx="78486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  <a:buClr>
                <a:srgbClr val="FF6422"/>
              </a:buClr>
              <a:buSzPct val="125000"/>
              <a:buFont typeface="Symbol" charset="0"/>
              <a:buChar char="·"/>
            </a:pPr>
            <a:endParaRPr lang="en-GB" sz="1800">
              <a:solidFill>
                <a:srgbClr val="000000"/>
              </a:solidFill>
            </a:endParaRPr>
          </a:p>
          <a:p>
            <a:pPr>
              <a:spcBef>
                <a:spcPct val="50000"/>
              </a:spcBef>
              <a:buClr>
                <a:srgbClr val="FF6422"/>
              </a:buClr>
              <a:buSzPct val="125000"/>
              <a:buFont typeface="Symbol" charset="0"/>
              <a:buChar char="·"/>
            </a:pPr>
            <a:endParaRPr lang="en-US" sz="1200">
              <a:solidFill>
                <a:srgbClr val="000000"/>
              </a:solidFill>
            </a:endParaRPr>
          </a:p>
        </p:txBody>
      </p:sp>
      <p:sp>
        <p:nvSpPr>
          <p:cNvPr id="13317" name="Rectangle 5"/>
          <p:cNvSpPr>
            <a:spLocks noChangeArrowheads="1"/>
          </p:cNvSpPr>
          <p:nvPr/>
        </p:nvSpPr>
        <p:spPr bwMode="auto">
          <a:xfrm>
            <a:off x="638175" y="2214563"/>
            <a:ext cx="7831138" cy="5029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marL="342900" indent="-342900">
              <a:spcBef>
                <a:spcPct val="20000"/>
              </a:spcBef>
              <a:buClr>
                <a:srgbClr val="FF6600"/>
              </a:buClr>
              <a:buFont typeface="Wingdings" charset="0"/>
              <a:buChar char="q"/>
            </a:pPr>
            <a:r>
              <a:rPr lang="en-GB" sz="2000" b="1"/>
              <a:t>‘The Financial Times’ recently ran an experiment buying their own inventory. 18% finished up in the actual FT</a:t>
            </a:r>
          </a:p>
          <a:p>
            <a:pPr marL="342900" indent="-342900">
              <a:spcBef>
                <a:spcPct val="20000"/>
              </a:spcBef>
              <a:buClr>
                <a:srgbClr val="FF6600"/>
              </a:buClr>
              <a:buFont typeface="Wingdings" charset="0"/>
              <a:buChar char="q"/>
            </a:pPr>
            <a:endParaRPr lang="en-GB" sz="2000" b="1"/>
          </a:p>
          <a:p>
            <a:pPr marL="342900" indent="-342900">
              <a:spcBef>
                <a:spcPct val="20000"/>
              </a:spcBef>
              <a:buClr>
                <a:srgbClr val="FF6600"/>
              </a:buClr>
              <a:buFont typeface="Wingdings" charset="0"/>
              <a:buChar char="q"/>
            </a:pPr>
            <a:r>
              <a:rPr lang="en-GB" sz="2000" b="1"/>
              <a:t>‘62% of all online traffic is seen only by bots’. Wall Street Journal</a:t>
            </a:r>
          </a:p>
          <a:p>
            <a:pPr marL="342900" indent="-342900">
              <a:spcBef>
                <a:spcPct val="20000"/>
              </a:spcBef>
              <a:buClr>
                <a:srgbClr val="FF6600"/>
              </a:buClr>
              <a:buFont typeface="Wingdings" charset="0"/>
              <a:buChar char="q"/>
            </a:pPr>
            <a:endParaRPr lang="en-GB" sz="2000" b="1"/>
          </a:p>
          <a:p>
            <a:pPr marL="342900" indent="-342900">
              <a:spcBef>
                <a:spcPct val="20000"/>
              </a:spcBef>
              <a:buClr>
                <a:srgbClr val="FF6600"/>
              </a:buClr>
              <a:buFont typeface="Wingdings" charset="0"/>
              <a:buChar char="q"/>
            </a:pPr>
            <a:r>
              <a:rPr lang="en-GB" sz="2000" b="1"/>
              <a:t>‘54% of paid-for display ads never ran where they were supposed to run’. Wall Street Journal</a:t>
            </a:r>
          </a:p>
          <a:p>
            <a:pPr marL="800100" lvl="1" indent="-342900">
              <a:spcBef>
                <a:spcPct val="20000"/>
              </a:spcBef>
              <a:buClr>
                <a:srgbClr val="FF6600"/>
              </a:buClr>
              <a:buFont typeface="Wingdings" charset="0"/>
              <a:buChar char="q"/>
            </a:pPr>
            <a:endParaRPr lang="en-GB" sz="2400" b="1">
              <a:ea typeface="Arial" charset="0"/>
            </a:endParaRPr>
          </a:p>
          <a:p>
            <a:pPr marL="342900" indent="-342900">
              <a:spcBef>
                <a:spcPct val="20000"/>
              </a:spcBef>
              <a:buClr>
                <a:srgbClr val="FF6600"/>
              </a:buClr>
              <a:buFont typeface="Wingdings" charset="0"/>
              <a:buChar char="q"/>
            </a:pPr>
            <a:r>
              <a:rPr lang="en-GB" sz="2000" b="1"/>
              <a:t>‘The current standards on viewability (50% for 1 second) are ‘ludicrous’.  Sir Martin Sorrell, DMEXCO, September 2015</a:t>
            </a:r>
          </a:p>
          <a:p>
            <a:pPr marL="342900" indent="-342900">
              <a:spcBef>
                <a:spcPct val="20000"/>
              </a:spcBef>
              <a:buClr>
                <a:srgbClr val="FF6600"/>
              </a:buClr>
              <a:buFont typeface="Wingdings" charset="0"/>
              <a:buChar char="q"/>
            </a:pPr>
            <a:endParaRPr lang="en-GB" sz="2000" b="1"/>
          </a:p>
          <a:p>
            <a:pPr marL="342900" indent="-342900">
              <a:spcBef>
                <a:spcPct val="20000"/>
              </a:spcBef>
              <a:buClr>
                <a:srgbClr val="FF6600"/>
              </a:buClr>
              <a:buFont typeface="Wingdings" charset="0"/>
              <a:buChar char="q"/>
            </a:pPr>
            <a:r>
              <a:rPr lang="en-GB" sz="2000" b="1"/>
              <a:t>Approximately 30% - 40% use adblockers</a:t>
            </a:r>
          </a:p>
          <a:p>
            <a:pPr marL="342900" indent="-342900">
              <a:spcBef>
                <a:spcPct val="50000"/>
              </a:spcBef>
              <a:buClr>
                <a:srgbClr val="FF6600"/>
              </a:buClr>
              <a:buSzPct val="75000"/>
              <a:buFont typeface="Wingdings" charset="0"/>
              <a:buChar char="q"/>
            </a:pPr>
            <a:endParaRPr lang="en-GB" sz="160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 descr="BJA Header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1501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39" name="Text Box 3"/>
          <p:cNvSpPr txBox="1">
            <a:spLocks noChangeArrowheads="1"/>
          </p:cNvSpPr>
          <p:nvPr/>
        </p:nvSpPr>
        <p:spPr bwMode="auto">
          <a:xfrm>
            <a:off x="-19050" y="2492375"/>
            <a:ext cx="9144000" cy="4248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GB" sz="2800" b="1"/>
              <a:t>Lots of people are still watching TV (on various devices)</a:t>
            </a:r>
          </a:p>
          <a:p>
            <a:pPr>
              <a:spcBef>
                <a:spcPct val="50000"/>
              </a:spcBef>
            </a:pPr>
            <a:r>
              <a:rPr lang="en-GB" sz="2800" b="1"/>
              <a:t>Not so many are avoiding the ads</a:t>
            </a:r>
          </a:p>
          <a:p>
            <a:pPr>
              <a:spcBef>
                <a:spcPct val="50000"/>
              </a:spcBef>
            </a:pPr>
            <a:r>
              <a:rPr lang="en-GB" sz="2800" b="1"/>
              <a:t>Most winners in advertising effectiveness competitions still have TV at their heart</a:t>
            </a:r>
          </a:p>
          <a:p>
            <a:pPr>
              <a:spcBef>
                <a:spcPct val="50000"/>
              </a:spcBef>
            </a:pPr>
            <a:endParaRPr lang="en-GB" sz="2800" b="1"/>
          </a:p>
          <a:p>
            <a:pPr>
              <a:spcBef>
                <a:spcPct val="50000"/>
              </a:spcBef>
            </a:pPr>
            <a:r>
              <a:rPr lang="en-GB" sz="2400" b="1">
                <a:solidFill>
                  <a:srgbClr val="FF6600"/>
                </a:solidFill>
              </a:rPr>
              <a:t>The next few charts are from Thinkbox, the UK TV industry’s marketing body. www.thinkbox.tv</a:t>
            </a:r>
          </a:p>
        </p:txBody>
      </p:sp>
      <p:sp>
        <p:nvSpPr>
          <p:cNvPr id="14340" name="Text Box 4"/>
          <p:cNvSpPr txBox="1">
            <a:spLocks noChangeArrowheads="1"/>
          </p:cNvSpPr>
          <p:nvPr/>
        </p:nvSpPr>
        <p:spPr bwMode="auto">
          <a:xfrm>
            <a:off x="684213" y="2349500"/>
            <a:ext cx="78486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  <a:buClr>
                <a:srgbClr val="FF6422"/>
              </a:buClr>
              <a:buSzPct val="125000"/>
              <a:buFont typeface="Symbol" charset="0"/>
              <a:buChar char="·"/>
            </a:pPr>
            <a:endParaRPr lang="en-GB" sz="1800">
              <a:solidFill>
                <a:srgbClr val="000000"/>
              </a:solidFill>
            </a:endParaRPr>
          </a:p>
          <a:p>
            <a:pPr>
              <a:spcBef>
                <a:spcPct val="50000"/>
              </a:spcBef>
              <a:buClr>
                <a:srgbClr val="FF6422"/>
              </a:buClr>
              <a:buSzPct val="125000"/>
              <a:buFont typeface="Symbol" charset="0"/>
              <a:buChar char="·"/>
            </a:pPr>
            <a:endParaRPr lang="en-US" sz="1200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 descr="BJA Header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1501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363" name="Text Box 3"/>
          <p:cNvSpPr txBox="1">
            <a:spLocks noChangeArrowheads="1"/>
          </p:cNvSpPr>
          <p:nvPr/>
        </p:nvSpPr>
        <p:spPr bwMode="auto">
          <a:xfrm>
            <a:off x="34925" y="1628775"/>
            <a:ext cx="8964613" cy="1169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GB" sz="2800" b="1">
                <a:solidFill>
                  <a:srgbClr val="FF6422"/>
                </a:solidFill>
              </a:rPr>
              <a:t>What We Did</a:t>
            </a:r>
          </a:p>
          <a:p>
            <a:pPr>
              <a:spcBef>
                <a:spcPct val="50000"/>
              </a:spcBef>
            </a:pPr>
            <a:endParaRPr lang="en-US" sz="2800" b="1">
              <a:solidFill>
                <a:srgbClr val="FF6422"/>
              </a:solidFill>
            </a:endParaRPr>
          </a:p>
        </p:txBody>
      </p:sp>
      <p:sp>
        <p:nvSpPr>
          <p:cNvPr id="15364" name="Text Box 4"/>
          <p:cNvSpPr txBox="1">
            <a:spLocks noChangeArrowheads="1"/>
          </p:cNvSpPr>
          <p:nvPr/>
        </p:nvSpPr>
        <p:spPr bwMode="auto">
          <a:xfrm>
            <a:off x="684213" y="2349500"/>
            <a:ext cx="78486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  <a:buClr>
                <a:srgbClr val="FF6422"/>
              </a:buClr>
              <a:buSzPct val="125000"/>
              <a:buFont typeface="Symbol" charset="0"/>
              <a:buChar char="·"/>
            </a:pPr>
            <a:endParaRPr lang="en-GB" sz="1800">
              <a:solidFill>
                <a:srgbClr val="000000"/>
              </a:solidFill>
            </a:endParaRPr>
          </a:p>
          <a:p>
            <a:pPr>
              <a:spcBef>
                <a:spcPct val="50000"/>
              </a:spcBef>
              <a:buClr>
                <a:srgbClr val="FF6422"/>
              </a:buClr>
              <a:buSzPct val="125000"/>
              <a:buFont typeface="Symbol" charset="0"/>
              <a:buChar char="·"/>
            </a:pPr>
            <a:endParaRPr lang="en-US" sz="1200">
              <a:solidFill>
                <a:srgbClr val="000000"/>
              </a:solidFill>
            </a:endParaRPr>
          </a:p>
        </p:txBody>
      </p:sp>
      <p:pic>
        <p:nvPicPr>
          <p:cNvPr id="15365" name="Picture 7" descr="Total video consumption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628775"/>
            <a:ext cx="9144000" cy="5143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 descr="BJA Header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1501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387" name="Text Box 4"/>
          <p:cNvSpPr txBox="1">
            <a:spLocks noChangeArrowheads="1"/>
          </p:cNvSpPr>
          <p:nvPr/>
        </p:nvSpPr>
        <p:spPr bwMode="auto">
          <a:xfrm>
            <a:off x="684213" y="2349500"/>
            <a:ext cx="78486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  <a:buClr>
                <a:srgbClr val="FF6422"/>
              </a:buClr>
              <a:buSzPct val="125000"/>
              <a:buFont typeface="Symbol" charset="0"/>
              <a:buChar char="·"/>
            </a:pPr>
            <a:endParaRPr lang="en-GB" sz="1800">
              <a:solidFill>
                <a:srgbClr val="000000"/>
              </a:solidFill>
            </a:endParaRPr>
          </a:p>
          <a:p>
            <a:pPr>
              <a:spcBef>
                <a:spcPct val="50000"/>
              </a:spcBef>
              <a:buClr>
                <a:srgbClr val="FF6422"/>
              </a:buClr>
              <a:buSzPct val="125000"/>
              <a:buFont typeface="Symbol" charset="0"/>
              <a:buChar char="·"/>
            </a:pPr>
            <a:endParaRPr lang="en-US" sz="1200">
              <a:solidFill>
                <a:srgbClr val="000000"/>
              </a:solidFill>
            </a:endParaRPr>
          </a:p>
        </p:txBody>
      </p:sp>
      <p:pic>
        <p:nvPicPr>
          <p:cNvPr id="16388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501775"/>
            <a:ext cx="9144000" cy="5213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 descr="BJA Header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1501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411" name="Text Box 4"/>
          <p:cNvSpPr txBox="1">
            <a:spLocks noChangeArrowheads="1"/>
          </p:cNvSpPr>
          <p:nvPr/>
        </p:nvSpPr>
        <p:spPr bwMode="auto">
          <a:xfrm>
            <a:off x="684213" y="2349500"/>
            <a:ext cx="78486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  <a:buClr>
                <a:srgbClr val="FF6422"/>
              </a:buClr>
              <a:buSzPct val="125000"/>
              <a:buFont typeface="Symbol" charset="0"/>
              <a:buChar char="·"/>
            </a:pPr>
            <a:endParaRPr lang="en-GB" sz="1800">
              <a:solidFill>
                <a:srgbClr val="000000"/>
              </a:solidFill>
            </a:endParaRPr>
          </a:p>
          <a:p>
            <a:pPr>
              <a:spcBef>
                <a:spcPct val="50000"/>
              </a:spcBef>
              <a:buClr>
                <a:srgbClr val="FF6422"/>
              </a:buClr>
              <a:buSzPct val="125000"/>
              <a:buFont typeface="Symbol" charset="0"/>
              <a:buChar char="·"/>
            </a:pPr>
            <a:endParaRPr lang="en-US" sz="1200">
              <a:solidFill>
                <a:srgbClr val="000000"/>
              </a:solidFill>
            </a:endParaRPr>
          </a:p>
        </p:txBody>
      </p:sp>
      <p:pic>
        <p:nvPicPr>
          <p:cNvPr id="17412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384300"/>
            <a:ext cx="9139238" cy="5473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2" descr="BJA Header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1501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435" name="Text Box 3"/>
          <p:cNvSpPr txBox="1">
            <a:spLocks noChangeArrowheads="1"/>
          </p:cNvSpPr>
          <p:nvPr/>
        </p:nvSpPr>
        <p:spPr bwMode="auto">
          <a:xfrm>
            <a:off x="71438" y="1628775"/>
            <a:ext cx="8964612" cy="1169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GB" sz="2800" b="1">
                <a:solidFill>
                  <a:srgbClr val="FF6422"/>
                </a:solidFill>
              </a:rPr>
              <a:t>The Implications of Change for Advertisers</a:t>
            </a:r>
          </a:p>
          <a:p>
            <a:pPr>
              <a:spcBef>
                <a:spcPct val="50000"/>
              </a:spcBef>
            </a:pPr>
            <a:endParaRPr lang="en-US" sz="2800" b="1">
              <a:solidFill>
                <a:srgbClr val="FF6422"/>
              </a:solidFill>
            </a:endParaRPr>
          </a:p>
        </p:txBody>
      </p:sp>
      <p:sp>
        <p:nvSpPr>
          <p:cNvPr id="18436" name="Text Box 4"/>
          <p:cNvSpPr txBox="1">
            <a:spLocks noChangeArrowheads="1"/>
          </p:cNvSpPr>
          <p:nvPr/>
        </p:nvSpPr>
        <p:spPr bwMode="auto">
          <a:xfrm>
            <a:off x="684213" y="2349500"/>
            <a:ext cx="78486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  <a:buClr>
                <a:srgbClr val="FF6422"/>
              </a:buClr>
              <a:buSzPct val="125000"/>
              <a:buFont typeface="Symbol" charset="0"/>
              <a:buChar char="·"/>
            </a:pPr>
            <a:endParaRPr lang="en-GB" sz="1800">
              <a:solidFill>
                <a:srgbClr val="000000"/>
              </a:solidFill>
            </a:endParaRPr>
          </a:p>
          <a:p>
            <a:pPr>
              <a:spcBef>
                <a:spcPct val="50000"/>
              </a:spcBef>
              <a:buClr>
                <a:srgbClr val="FF6422"/>
              </a:buClr>
              <a:buSzPct val="125000"/>
              <a:buFont typeface="Symbol" charset="0"/>
              <a:buChar char="·"/>
            </a:pPr>
            <a:endParaRPr lang="en-US" sz="1200">
              <a:solidFill>
                <a:srgbClr val="000000"/>
              </a:solidFill>
            </a:endParaRPr>
          </a:p>
        </p:txBody>
      </p:sp>
      <p:sp>
        <p:nvSpPr>
          <p:cNvPr id="18437" name="Rectangle 5"/>
          <p:cNvSpPr>
            <a:spLocks noChangeArrowheads="1"/>
          </p:cNvSpPr>
          <p:nvPr/>
        </p:nvSpPr>
        <p:spPr bwMode="auto">
          <a:xfrm>
            <a:off x="684213" y="2349500"/>
            <a:ext cx="7831137" cy="39703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  <a:buClr>
                <a:srgbClr val="FF6422"/>
              </a:buClr>
              <a:buSzPct val="75000"/>
              <a:buFont typeface="Wingdings" charset="0"/>
              <a:buChar char="q"/>
            </a:pPr>
            <a:r>
              <a:rPr lang="en-GB" sz="2400" b="1">
                <a:solidFill>
                  <a:srgbClr val="000000"/>
                </a:solidFill>
              </a:rPr>
              <a:t>Most advertisers are not resourced to be able to keep up with the pace of change within media</a:t>
            </a:r>
          </a:p>
          <a:p>
            <a:pPr marL="342900" indent="-342900">
              <a:spcBef>
                <a:spcPct val="50000"/>
              </a:spcBef>
              <a:buClr>
                <a:srgbClr val="FF6422"/>
              </a:buClr>
              <a:buSzPct val="75000"/>
              <a:buFont typeface="Wingdings" charset="0"/>
              <a:buChar char="q"/>
            </a:pPr>
            <a:r>
              <a:rPr lang="en-GB" sz="2400" b="1">
                <a:solidFill>
                  <a:srgbClr val="000000"/>
                </a:solidFill>
              </a:rPr>
              <a:t>Agencies have expanded their service offerings by investing in various technology businesses</a:t>
            </a:r>
          </a:p>
          <a:p>
            <a:pPr marL="342900" indent="-342900">
              <a:spcBef>
                <a:spcPct val="50000"/>
              </a:spcBef>
              <a:buClr>
                <a:srgbClr val="FF6422"/>
              </a:buClr>
              <a:buSzPct val="75000"/>
              <a:buFont typeface="Wingdings" charset="0"/>
              <a:buChar char="q"/>
            </a:pPr>
            <a:r>
              <a:rPr lang="en-GB" sz="2400" b="1">
                <a:solidFill>
                  <a:srgbClr val="000000"/>
                </a:solidFill>
              </a:rPr>
              <a:t>This can put some agencies in the (un)enviable position of being both buyer and seller</a:t>
            </a:r>
          </a:p>
          <a:p>
            <a:pPr marL="342900" indent="-342900">
              <a:spcBef>
                <a:spcPct val="50000"/>
              </a:spcBef>
              <a:buClr>
                <a:srgbClr val="FF6422"/>
              </a:buClr>
              <a:buSzPct val="75000"/>
              <a:buFont typeface="Wingdings" charset="0"/>
              <a:buChar char="q"/>
            </a:pPr>
            <a:r>
              <a:rPr lang="en-GB" sz="2400" b="1">
                <a:solidFill>
                  <a:srgbClr val="000000"/>
                </a:solidFill>
              </a:rPr>
              <a:t>Advertisers need to be confident that they are getting the best, objective advice from their partners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2" descr="BJA Header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1501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459" name="Text Box 3"/>
          <p:cNvSpPr txBox="1">
            <a:spLocks noChangeArrowheads="1"/>
          </p:cNvSpPr>
          <p:nvPr/>
        </p:nvSpPr>
        <p:spPr bwMode="auto">
          <a:xfrm>
            <a:off x="0" y="2990850"/>
            <a:ext cx="9144000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GB" sz="2800" b="1"/>
              <a:t>One current trend is the growth in programmatic advertising. What is it?</a:t>
            </a:r>
          </a:p>
        </p:txBody>
      </p:sp>
      <p:sp>
        <p:nvSpPr>
          <p:cNvPr id="19460" name="Text Box 4"/>
          <p:cNvSpPr txBox="1">
            <a:spLocks noChangeArrowheads="1"/>
          </p:cNvSpPr>
          <p:nvPr/>
        </p:nvSpPr>
        <p:spPr bwMode="auto">
          <a:xfrm>
            <a:off x="684213" y="2349500"/>
            <a:ext cx="78486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  <a:buClr>
                <a:srgbClr val="FF6422"/>
              </a:buClr>
              <a:buSzPct val="125000"/>
              <a:buFont typeface="Symbol" charset="0"/>
              <a:buChar char="·"/>
            </a:pPr>
            <a:endParaRPr lang="en-GB" sz="1800">
              <a:solidFill>
                <a:srgbClr val="000000"/>
              </a:solidFill>
            </a:endParaRPr>
          </a:p>
          <a:p>
            <a:pPr>
              <a:spcBef>
                <a:spcPct val="50000"/>
              </a:spcBef>
              <a:buClr>
                <a:srgbClr val="FF6422"/>
              </a:buClr>
              <a:buSzPct val="125000"/>
              <a:buFont typeface="Symbol" charset="0"/>
              <a:buChar char="·"/>
            </a:pPr>
            <a:endParaRPr lang="en-US" sz="1200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2" descr="BJA Header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1501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483" name="Text Box 4"/>
          <p:cNvSpPr txBox="1">
            <a:spLocks noChangeArrowheads="1"/>
          </p:cNvSpPr>
          <p:nvPr/>
        </p:nvSpPr>
        <p:spPr bwMode="auto">
          <a:xfrm>
            <a:off x="684213" y="2349500"/>
            <a:ext cx="78486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  <a:buClr>
                <a:srgbClr val="FF6422"/>
              </a:buClr>
              <a:buSzPct val="125000"/>
              <a:buFont typeface="Symbol" charset="0"/>
              <a:buChar char="·"/>
            </a:pPr>
            <a:endParaRPr lang="en-GB" sz="1800">
              <a:solidFill>
                <a:srgbClr val="000000"/>
              </a:solidFill>
            </a:endParaRPr>
          </a:p>
          <a:p>
            <a:pPr>
              <a:spcBef>
                <a:spcPct val="50000"/>
              </a:spcBef>
              <a:buClr>
                <a:srgbClr val="FF6422"/>
              </a:buClr>
              <a:buSzPct val="125000"/>
              <a:buFont typeface="Symbol" charset="0"/>
              <a:buChar char="·"/>
            </a:pPr>
            <a:endParaRPr lang="en-US" sz="1200">
              <a:solidFill>
                <a:srgbClr val="000000"/>
              </a:solidFill>
            </a:endParaRPr>
          </a:p>
        </p:txBody>
      </p:sp>
      <p:pic>
        <p:nvPicPr>
          <p:cNvPr id="20484" name="Picture 6" descr="https://upload.wikimedia.org/wikipedia/commons/3/3d/True_humility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5038" y="1501775"/>
            <a:ext cx="7273925" cy="427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485" name="Rectangle 1"/>
          <p:cNvSpPr>
            <a:spLocks noChangeArrowheads="1"/>
          </p:cNvSpPr>
          <p:nvPr/>
        </p:nvSpPr>
        <p:spPr bwMode="auto">
          <a:xfrm>
            <a:off x="468313" y="5589588"/>
            <a:ext cx="8280400" cy="1108075"/>
          </a:xfrm>
          <a:prstGeom prst="rect">
            <a:avLst/>
          </a:prstGeom>
          <a:solidFill>
            <a:srgbClr val="FF99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r>
              <a:rPr lang="en-GB" sz="2400" b="1" i="1"/>
              <a:t>Bishop: “I'm afraid you've got a bad egg, Mr Jones” Curate: “Oh, no, my Lord, I assure you that parts of it are excellent!”			   </a:t>
            </a:r>
            <a:r>
              <a:rPr lang="en-GB" sz="2400" i="1"/>
              <a:t>‘Punch’ November 1895</a:t>
            </a:r>
            <a:endParaRPr lang="en-GB" sz="240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BJA Header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1501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5" name="Text Box 3"/>
          <p:cNvSpPr txBox="1">
            <a:spLocks noChangeArrowheads="1"/>
          </p:cNvSpPr>
          <p:nvPr/>
        </p:nvSpPr>
        <p:spPr bwMode="auto">
          <a:xfrm>
            <a:off x="71438" y="1628775"/>
            <a:ext cx="8964612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GB" sz="2800" b="1">
                <a:solidFill>
                  <a:srgbClr val="FF6422"/>
                </a:solidFill>
              </a:rPr>
              <a:t>Lessons from 1895; 1947; 1984 and 2015</a:t>
            </a:r>
            <a:endParaRPr lang="en-US" sz="2800" b="1">
              <a:solidFill>
                <a:srgbClr val="FF6422"/>
              </a:solidFill>
            </a:endParaRPr>
          </a:p>
        </p:txBody>
      </p:sp>
      <p:sp>
        <p:nvSpPr>
          <p:cNvPr id="3076" name="Text Box 4"/>
          <p:cNvSpPr txBox="1">
            <a:spLocks noChangeArrowheads="1"/>
          </p:cNvSpPr>
          <p:nvPr/>
        </p:nvSpPr>
        <p:spPr bwMode="auto">
          <a:xfrm>
            <a:off x="684213" y="2349500"/>
            <a:ext cx="78486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  <a:buClr>
                <a:srgbClr val="FF6422"/>
              </a:buClr>
              <a:buSzPct val="125000"/>
              <a:buFont typeface="Symbol" charset="0"/>
              <a:buChar char="·"/>
            </a:pPr>
            <a:endParaRPr lang="en-GB" sz="1800"/>
          </a:p>
          <a:p>
            <a:pPr>
              <a:spcBef>
                <a:spcPct val="50000"/>
              </a:spcBef>
              <a:buClr>
                <a:srgbClr val="FF6422"/>
              </a:buClr>
              <a:buSzPct val="125000"/>
              <a:buFont typeface="Symbol" charset="0"/>
              <a:buChar char="·"/>
            </a:pPr>
            <a:endParaRPr lang="en-US" sz="1200"/>
          </a:p>
        </p:txBody>
      </p:sp>
      <p:sp>
        <p:nvSpPr>
          <p:cNvPr id="3077" name="Rectangle 5"/>
          <p:cNvSpPr>
            <a:spLocks noChangeArrowheads="1"/>
          </p:cNvSpPr>
          <p:nvPr/>
        </p:nvSpPr>
        <p:spPr bwMode="auto">
          <a:xfrm>
            <a:off x="1547813" y="2670175"/>
            <a:ext cx="6823075" cy="2462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marL="457200" indent="-457200">
              <a:spcBef>
                <a:spcPct val="50000"/>
              </a:spcBef>
              <a:buClr>
                <a:srgbClr val="FF6422"/>
              </a:buClr>
              <a:buSzPct val="75000"/>
              <a:buFontTx/>
              <a:buAutoNum type="arabicPeriod"/>
            </a:pPr>
            <a:r>
              <a:rPr lang="en-GB" sz="2800" b="1"/>
              <a:t>Introduction</a:t>
            </a:r>
          </a:p>
          <a:p>
            <a:pPr marL="457200" indent="-457200">
              <a:spcBef>
                <a:spcPct val="50000"/>
              </a:spcBef>
              <a:buClr>
                <a:srgbClr val="FF6422"/>
              </a:buClr>
              <a:buSzPct val="75000"/>
              <a:buFontTx/>
              <a:buAutoNum type="arabicPeriod"/>
            </a:pPr>
            <a:r>
              <a:rPr lang="en-GB" sz="2800" b="1"/>
              <a:t>The more things change..</a:t>
            </a:r>
          </a:p>
          <a:p>
            <a:pPr marL="457200" indent="-457200">
              <a:spcBef>
                <a:spcPct val="50000"/>
              </a:spcBef>
              <a:buClr>
                <a:srgbClr val="FF6422"/>
              </a:buClr>
              <a:buSzPct val="75000"/>
              <a:buFontTx/>
              <a:buAutoNum type="arabicPeriod"/>
            </a:pPr>
            <a:r>
              <a:rPr lang="en-GB" sz="2800" b="1"/>
              <a:t>A few facts</a:t>
            </a:r>
            <a:endParaRPr lang="en-GB" sz="2000" b="1"/>
          </a:p>
          <a:p>
            <a:pPr marL="457200" indent="-457200">
              <a:spcBef>
                <a:spcPct val="50000"/>
              </a:spcBef>
              <a:buClr>
                <a:srgbClr val="FF6422"/>
              </a:buClr>
              <a:buSzPct val="75000"/>
              <a:buFontTx/>
              <a:buAutoNum type="arabicPeriod"/>
            </a:pPr>
            <a:r>
              <a:rPr lang="en-GB" sz="2800" b="1"/>
              <a:t>Navigating the media world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Picture 2" descr="BJA Header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1501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507" name="Text Box 3"/>
          <p:cNvSpPr txBox="1">
            <a:spLocks noChangeArrowheads="1"/>
          </p:cNvSpPr>
          <p:nvPr/>
        </p:nvSpPr>
        <p:spPr bwMode="auto">
          <a:xfrm>
            <a:off x="71438" y="1628775"/>
            <a:ext cx="9072562" cy="1169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GB" sz="2800" b="1">
                <a:solidFill>
                  <a:srgbClr val="FF6422"/>
                </a:solidFill>
              </a:rPr>
              <a:t>Programmatic – the Curate’s Egg of the Media World</a:t>
            </a:r>
          </a:p>
          <a:p>
            <a:pPr>
              <a:spcBef>
                <a:spcPct val="50000"/>
              </a:spcBef>
            </a:pPr>
            <a:endParaRPr lang="en-US" sz="2800" b="1">
              <a:solidFill>
                <a:srgbClr val="FF6422"/>
              </a:solidFill>
            </a:endParaRPr>
          </a:p>
        </p:txBody>
      </p:sp>
      <p:sp>
        <p:nvSpPr>
          <p:cNvPr id="490500" name="Text Box 4"/>
          <p:cNvSpPr txBox="1">
            <a:spLocks noChangeArrowheads="1"/>
          </p:cNvSpPr>
          <p:nvPr/>
        </p:nvSpPr>
        <p:spPr bwMode="auto">
          <a:xfrm>
            <a:off x="647700" y="2492375"/>
            <a:ext cx="7848600" cy="4832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285750" indent="-285750">
              <a:defRPr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>
              <a:buClr>
                <a:srgbClr val="FF6600"/>
              </a:buClr>
              <a:buFont typeface="Wingdings" charset="0"/>
              <a:buChar char="q"/>
            </a:pPr>
            <a:r>
              <a:rPr lang="en-GB" sz="2000" b="1"/>
              <a:t> ‘Programmatic’ is not a channel but a technique</a:t>
            </a:r>
          </a:p>
          <a:p>
            <a:pPr>
              <a:buClr>
                <a:srgbClr val="FF6600"/>
              </a:buClr>
              <a:buFont typeface="Wingdings" charset="0"/>
              <a:buChar char="q"/>
            </a:pPr>
            <a:endParaRPr lang="en-GB" sz="2000" b="1"/>
          </a:p>
          <a:p>
            <a:pPr>
              <a:buClr>
                <a:srgbClr val="FF6600"/>
              </a:buClr>
              <a:buFont typeface="Wingdings" charset="0"/>
              <a:buChar char="q"/>
            </a:pPr>
            <a:r>
              <a:rPr lang="en-GB" sz="2000" b="1"/>
              <a:t> The technique can bring the benefits of automation to many elements of the process of placing ads</a:t>
            </a:r>
          </a:p>
          <a:p>
            <a:pPr>
              <a:buClr>
                <a:srgbClr val="FF6600"/>
              </a:buClr>
              <a:buFont typeface="Wingdings" charset="0"/>
              <a:buChar char="q"/>
            </a:pPr>
            <a:endParaRPr lang="en-GB" sz="2000" b="1"/>
          </a:p>
          <a:p>
            <a:pPr>
              <a:buClr>
                <a:srgbClr val="FF6600"/>
              </a:buClr>
              <a:buFont typeface="Wingdings" charset="0"/>
              <a:buChar char="q"/>
            </a:pPr>
            <a:r>
              <a:rPr lang="en-GB" sz="2000" b="1"/>
              <a:t> It can also bring the benefit of making large quantities of data available and accessible to the planner</a:t>
            </a:r>
          </a:p>
          <a:p>
            <a:endParaRPr lang="en-GB" sz="2000" b="1"/>
          </a:p>
          <a:p>
            <a:pPr>
              <a:buClr>
                <a:srgbClr val="FF6600"/>
              </a:buClr>
              <a:buFont typeface="Wingdings" charset="0"/>
              <a:buChar char="q"/>
            </a:pPr>
            <a:r>
              <a:rPr lang="en-GB" sz="2000" b="1"/>
              <a:t> Some applications of programmatic (like real time bidding or RTB) can lead to a loss of control over where your ads appear</a:t>
            </a:r>
          </a:p>
          <a:p>
            <a:pPr>
              <a:buClr>
                <a:srgbClr val="FF6600"/>
              </a:buClr>
              <a:buFont typeface="Wingdings" charset="0"/>
              <a:buChar char="q"/>
            </a:pPr>
            <a:endParaRPr lang="en-GB" sz="2000" b="1"/>
          </a:p>
          <a:p>
            <a:pPr>
              <a:buClr>
                <a:srgbClr val="FF6600"/>
              </a:buClr>
              <a:buFont typeface="Wingdings" charset="0"/>
              <a:buChar char="q"/>
            </a:pPr>
            <a:r>
              <a:rPr lang="en-GB" sz="2000" b="1"/>
              <a:t>Programmatic direct can combine benefits and control</a:t>
            </a:r>
          </a:p>
          <a:p>
            <a:pPr>
              <a:buClr>
                <a:srgbClr val="FF6600"/>
              </a:buClr>
              <a:buFont typeface="Wingdings" charset="0"/>
              <a:buChar char="q"/>
            </a:pPr>
            <a:endParaRPr lang="en-GB" sz="2400" b="1"/>
          </a:p>
          <a:p>
            <a:pPr>
              <a:buClr>
                <a:srgbClr val="FF6600"/>
              </a:buClr>
              <a:buFont typeface="Wingdings" charset="0"/>
              <a:buChar char="q"/>
            </a:pPr>
            <a:endParaRPr lang="en-GB" sz="2400" b="1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Picture 2" descr="BJA Header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1501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531" name="Text Box 3"/>
          <p:cNvSpPr txBox="1">
            <a:spLocks noChangeArrowheads="1"/>
          </p:cNvSpPr>
          <p:nvPr/>
        </p:nvSpPr>
        <p:spPr bwMode="auto">
          <a:xfrm>
            <a:off x="0" y="2349500"/>
            <a:ext cx="9144000" cy="3108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GB" sz="2800" b="1"/>
              <a:t>Agencies will often propose the latest fad or trend in media usage, regardless.</a:t>
            </a:r>
          </a:p>
          <a:p>
            <a:pPr>
              <a:spcBef>
                <a:spcPct val="50000"/>
              </a:spcBef>
            </a:pPr>
            <a:r>
              <a:rPr lang="en-GB" sz="2800" b="1"/>
              <a:t>Their proposals should be tempered by internal and external lessons learned.</a:t>
            </a:r>
          </a:p>
          <a:p>
            <a:pPr>
              <a:spcBef>
                <a:spcPct val="50000"/>
              </a:spcBef>
            </a:pPr>
            <a:r>
              <a:rPr lang="en-GB" sz="2800" b="1"/>
              <a:t>The next few charts attempt to summarise some learnings from one source.</a:t>
            </a:r>
            <a:endParaRPr lang="en-US" sz="16600" b="1"/>
          </a:p>
        </p:txBody>
      </p:sp>
      <p:sp>
        <p:nvSpPr>
          <p:cNvPr id="22532" name="Text Box 4"/>
          <p:cNvSpPr txBox="1">
            <a:spLocks noChangeArrowheads="1"/>
          </p:cNvSpPr>
          <p:nvPr/>
        </p:nvSpPr>
        <p:spPr bwMode="auto">
          <a:xfrm>
            <a:off x="684213" y="2349500"/>
            <a:ext cx="78486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  <a:buClr>
                <a:srgbClr val="FF6422"/>
              </a:buClr>
              <a:buSzPct val="125000"/>
              <a:buFont typeface="Symbol" charset="0"/>
              <a:buChar char="·"/>
            </a:pPr>
            <a:endParaRPr lang="en-GB" sz="1800">
              <a:solidFill>
                <a:srgbClr val="000000"/>
              </a:solidFill>
            </a:endParaRPr>
          </a:p>
          <a:p>
            <a:pPr>
              <a:spcBef>
                <a:spcPct val="50000"/>
              </a:spcBef>
              <a:buClr>
                <a:srgbClr val="FF6422"/>
              </a:buClr>
              <a:buSzPct val="125000"/>
              <a:buFont typeface="Symbol" charset="0"/>
              <a:buChar char="·"/>
            </a:pPr>
            <a:endParaRPr lang="en-US" sz="1200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4" name="Picture 2" descr="BJA Header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1501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3555" name="Text Box 3"/>
          <p:cNvSpPr txBox="1">
            <a:spLocks noChangeArrowheads="1"/>
          </p:cNvSpPr>
          <p:nvPr/>
        </p:nvSpPr>
        <p:spPr bwMode="auto">
          <a:xfrm>
            <a:off x="0" y="2670175"/>
            <a:ext cx="91440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endParaRPr lang="en-GB" sz="2400" b="1"/>
          </a:p>
        </p:txBody>
      </p:sp>
      <p:sp>
        <p:nvSpPr>
          <p:cNvPr id="4100" name="Text Box 4"/>
          <p:cNvSpPr txBox="1">
            <a:spLocks noChangeArrowheads="1"/>
          </p:cNvSpPr>
          <p:nvPr/>
        </p:nvSpPr>
        <p:spPr bwMode="auto">
          <a:xfrm>
            <a:off x="684213" y="2133600"/>
            <a:ext cx="7848600" cy="3711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285750" indent="-285750">
              <a:defRPr sz="32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>
              <a:spcBef>
                <a:spcPct val="20000"/>
              </a:spcBef>
              <a:buClr>
                <a:srgbClr val="FF6600"/>
              </a:buClr>
              <a:buFont typeface="Wingdings" charset="0"/>
              <a:buChar char="q"/>
            </a:pPr>
            <a:r>
              <a:rPr lang="en-GB" sz="2400" b="1"/>
              <a:t> Peter Field and Les Binet have mined over 1,000 IPA case studies, from UK and overseas for their book ‘The Long and the Short of It’</a:t>
            </a:r>
          </a:p>
          <a:p>
            <a:pPr>
              <a:spcBef>
                <a:spcPct val="20000"/>
              </a:spcBef>
              <a:buClr>
                <a:srgbClr val="FF6600"/>
              </a:buClr>
            </a:pPr>
            <a:endParaRPr lang="en-GB" sz="2400" b="1"/>
          </a:p>
          <a:p>
            <a:pPr>
              <a:spcBef>
                <a:spcPct val="20000"/>
              </a:spcBef>
              <a:buClr>
                <a:srgbClr val="FF6600"/>
              </a:buClr>
              <a:buFont typeface="Wingdings" charset="0"/>
              <a:buChar char="q"/>
            </a:pPr>
            <a:r>
              <a:rPr lang="en-GB" sz="2400" b="1"/>
              <a:t> They have examined advertising effect over time and its relationship with profit</a:t>
            </a:r>
          </a:p>
          <a:p>
            <a:pPr>
              <a:spcBef>
                <a:spcPct val="20000"/>
              </a:spcBef>
              <a:buClr>
                <a:srgbClr val="FF6600"/>
              </a:buClr>
            </a:pPr>
            <a:endParaRPr lang="en-GB" sz="2400" b="1"/>
          </a:p>
          <a:p>
            <a:pPr>
              <a:spcBef>
                <a:spcPct val="20000"/>
              </a:spcBef>
              <a:buClr>
                <a:srgbClr val="FF6600"/>
              </a:buClr>
              <a:buFont typeface="Wingdings" charset="0"/>
              <a:buChar char="q"/>
            </a:pPr>
            <a:r>
              <a:rPr lang="en-GB" sz="2400" b="1"/>
              <a:t> Their cases go back over 30 years, with the majority coming from the last 10 (digital) years</a:t>
            </a:r>
          </a:p>
        </p:txBody>
      </p:sp>
      <p:sp>
        <p:nvSpPr>
          <p:cNvPr id="23557" name="Rectangle 1"/>
          <p:cNvSpPr>
            <a:spLocks noChangeArrowheads="1"/>
          </p:cNvSpPr>
          <p:nvPr/>
        </p:nvSpPr>
        <p:spPr bwMode="auto">
          <a:xfrm>
            <a:off x="107950" y="1501775"/>
            <a:ext cx="903605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2800" b="1">
                <a:solidFill>
                  <a:srgbClr val="FF6422"/>
                </a:solidFill>
              </a:rPr>
              <a:t>Learning from the Facts – Peter Field and Les Binet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8" name="Picture 2" descr="BJA Header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1501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99" name="Text Box 3"/>
          <p:cNvSpPr txBox="1">
            <a:spLocks noChangeArrowheads="1"/>
          </p:cNvSpPr>
          <p:nvPr/>
        </p:nvSpPr>
        <p:spPr bwMode="auto">
          <a:xfrm>
            <a:off x="0" y="2205038"/>
            <a:ext cx="9144000" cy="4537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marL="342900" indent="-342900">
              <a:spcBef>
                <a:spcPct val="20000"/>
              </a:spcBef>
              <a:buClr>
                <a:srgbClr val="FF6600"/>
              </a:buClr>
              <a:buFont typeface="Wingdings" charset="0"/>
              <a:buChar char="q"/>
            </a:pPr>
            <a:r>
              <a:rPr lang="en-GB" sz="2400" b="1"/>
              <a:t> </a:t>
            </a:r>
            <a:r>
              <a:rPr lang="en-GB" sz="2000" b="1"/>
              <a:t>Is the growth in data availability fooling us?</a:t>
            </a:r>
          </a:p>
          <a:p>
            <a:pPr marL="342900" indent="-342900">
              <a:spcBef>
                <a:spcPct val="20000"/>
              </a:spcBef>
              <a:buClr>
                <a:srgbClr val="FF6600"/>
              </a:buClr>
            </a:pPr>
            <a:endParaRPr lang="en-GB" sz="2400" b="1"/>
          </a:p>
          <a:p>
            <a:pPr marL="342900" indent="-342900">
              <a:spcBef>
                <a:spcPct val="20000"/>
              </a:spcBef>
              <a:buClr>
                <a:srgbClr val="FF6600"/>
              </a:buClr>
              <a:buFont typeface="Wingdings" charset="0"/>
              <a:buChar char="q"/>
            </a:pPr>
            <a:r>
              <a:rPr lang="en-GB" sz="2000" b="1"/>
              <a:t>Different time frames lead to different strategies and different effects</a:t>
            </a:r>
          </a:p>
          <a:p>
            <a:pPr marL="342900" indent="-342900">
              <a:spcBef>
                <a:spcPct val="20000"/>
              </a:spcBef>
              <a:buClr>
                <a:srgbClr val="FF6600"/>
              </a:buClr>
            </a:pPr>
            <a:endParaRPr lang="en-GB" sz="2000" b="1"/>
          </a:p>
          <a:p>
            <a:pPr marL="342900" indent="-342900">
              <a:spcBef>
                <a:spcPct val="20000"/>
              </a:spcBef>
              <a:buClr>
                <a:srgbClr val="FF6600"/>
              </a:buClr>
              <a:buFont typeface="Wingdings" charset="0"/>
              <a:buChar char="q"/>
            </a:pPr>
            <a:r>
              <a:rPr lang="en-GB" sz="2000" b="1"/>
              <a:t> Long-term effects = profitable brands</a:t>
            </a:r>
          </a:p>
          <a:p>
            <a:pPr marL="342900" indent="-342900">
              <a:spcBef>
                <a:spcPct val="20000"/>
              </a:spcBef>
              <a:buClr>
                <a:srgbClr val="FF6600"/>
              </a:buClr>
            </a:pPr>
            <a:endParaRPr lang="en-GB" sz="2000" b="1"/>
          </a:p>
          <a:p>
            <a:pPr marL="342900" indent="-342900">
              <a:spcBef>
                <a:spcPct val="20000"/>
              </a:spcBef>
              <a:buClr>
                <a:srgbClr val="FF6600"/>
              </a:buClr>
              <a:buFont typeface="Wingdings" charset="0"/>
              <a:buChar char="q"/>
            </a:pPr>
            <a:r>
              <a:rPr lang="en-GB" sz="2000" b="1"/>
              <a:t> ‘You can’t build long-term effects by piling short-term effects on top of one another’ (Peter Drucker)</a:t>
            </a:r>
          </a:p>
          <a:p>
            <a:pPr marL="342900" indent="-342900">
              <a:spcBef>
                <a:spcPct val="20000"/>
              </a:spcBef>
              <a:buClr>
                <a:srgbClr val="FF6600"/>
              </a:buClr>
            </a:pPr>
            <a:endParaRPr lang="en-GB" sz="2000" b="1"/>
          </a:p>
          <a:p>
            <a:pPr marL="342900" indent="-342900">
              <a:spcBef>
                <a:spcPct val="20000"/>
              </a:spcBef>
              <a:buClr>
                <a:srgbClr val="FF6600"/>
              </a:buClr>
              <a:buFont typeface="Wingdings" charset="0"/>
              <a:buChar char="q"/>
            </a:pPr>
            <a:r>
              <a:rPr lang="en-GB" sz="2000" b="1"/>
              <a:t> Focusing only on the short-term jeopardises the long-term</a:t>
            </a:r>
          </a:p>
          <a:p>
            <a:pPr marL="342900" indent="-342900">
              <a:spcBef>
                <a:spcPct val="20000"/>
              </a:spcBef>
              <a:buClr>
                <a:srgbClr val="FF6600"/>
              </a:buClr>
              <a:buFont typeface="Wingdings" charset="0"/>
              <a:buChar char="q"/>
            </a:pPr>
            <a:endParaRPr lang="en-GB" sz="2000" b="1"/>
          </a:p>
          <a:p>
            <a:pPr marL="342900" indent="-342900">
              <a:spcBef>
                <a:spcPct val="20000"/>
              </a:spcBef>
              <a:buClr>
                <a:srgbClr val="FF6600"/>
              </a:buClr>
              <a:buFont typeface="Wingdings" charset="0"/>
              <a:buChar char="q"/>
            </a:pPr>
            <a:r>
              <a:rPr lang="en-GB" sz="2000" b="1"/>
              <a:t> Targeting existing customers does not create long-term brand growth</a:t>
            </a:r>
          </a:p>
        </p:txBody>
      </p:sp>
      <p:sp>
        <p:nvSpPr>
          <p:cNvPr id="24580" name="Text Box 4"/>
          <p:cNvSpPr txBox="1">
            <a:spLocks noChangeArrowheads="1"/>
          </p:cNvSpPr>
          <p:nvPr/>
        </p:nvSpPr>
        <p:spPr bwMode="auto">
          <a:xfrm>
            <a:off x="684213" y="2349500"/>
            <a:ext cx="78486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  <a:buClr>
                <a:srgbClr val="FF6422"/>
              </a:buClr>
              <a:buSzPct val="125000"/>
              <a:buFont typeface="Symbol" charset="0"/>
              <a:buChar char="·"/>
            </a:pPr>
            <a:endParaRPr lang="en-GB" sz="1800">
              <a:solidFill>
                <a:srgbClr val="000000"/>
              </a:solidFill>
            </a:endParaRPr>
          </a:p>
          <a:p>
            <a:pPr>
              <a:spcBef>
                <a:spcPct val="50000"/>
              </a:spcBef>
              <a:buClr>
                <a:srgbClr val="FF6422"/>
              </a:buClr>
              <a:buSzPct val="125000"/>
              <a:buFont typeface="Symbol" charset="0"/>
              <a:buChar char="·"/>
            </a:pPr>
            <a:endParaRPr lang="en-US" sz="1200">
              <a:solidFill>
                <a:srgbClr val="000000"/>
              </a:solidFill>
            </a:endParaRPr>
          </a:p>
        </p:txBody>
      </p:sp>
      <p:sp>
        <p:nvSpPr>
          <p:cNvPr id="24581" name="Rectangle 1"/>
          <p:cNvSpPr>
            <a:spLocks noChangeArrowheads="1"/>
          </p:cNvSpPr>
          <p:nvPr/>
        </p:nvSpPr>
        <p:spPr bwMode="auto">
          <a:xfrm>
            <a:off x="107950" y="1519238"/>
            <a:ext cx="8928100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2800" b="1">
                <a:solidFill>
                  <a:srgbClr val="FF6422"/>
                </a:solidFill>
              </a:rPr>
              <a:t>Learning from the Facts – Peter Field and Les Binet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2" name="Picture 2" descr="BJA Header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1501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5603" name="Text Box 3"/>
          <p:cNvSpPr txBox="1">
            <a:spLocks noChangeArrowheads="1"/>
          </p:cNvSpPr>
          <p:nvPr/>
        </p:nvSpPr>
        <p:spPr bwMode="auto">
          <a:xfrm>
            <a:off x="71438" y="1628775"/>
            <a:ext cx="8964612" cy="1169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GB" sz="2800" b="1">
                <a:solidFill>
                  <a:srgbClr val="FF6422"/>
                </a:solidFill>
              </a:rPr>
              <a:t>Learning from the Facts – Peter Field and Les Binet</a:t>
            </a:r>
          </a:p>
          <a:p>
            <a:pPr>
              <a:spcBef>
                <a:spcPct val="50000"/>
              </a:spcBef>
            </a:pPr>
            <a:endParaRPr lang="en-US" sz="2800" b="1">
              <a:solidFill>
                <a:srgbClr val="FF6422"/>
              </a:solidFill>
            </a:endParaRPr>
          </a:p>
        </p:txBody>
      </p:sp>
      <p:sp>
        <p:nvSpPr>
          <p:cNvPr id="25604" name="Text Box 4"/>
          <p:cNvSpPr txBox="1">
            <a:spLocks noChangeArrowheads="1"/>
          </p:cNvSpPr>
          <p:nvPr/>
        </p:nvSpPr>
        <p:spPr bwMode="auto">
          <a:xfrm>
            <a:off x="684213" y="2349500"/>
            <a:ext cx="7848600" cy="39703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285750" indent="-285750">
              <a:defRPr sz="32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  <a:buClr>
                <a:srgbClr val="FF6422"/>
              </a:buClr>
              <a:buSzPct val="125000"/>
              <a:buFont typeface="Wingdings" charset="0"/>
              <a:buChar char="q"/>
            </a:pPr>
            <a:r>
              <a:rPr lang="en-GB" sz="1800">
                <a:solidFill>
                  <a:srgbClr val="000000"/>
                </a:solidFill>
              </a:rPr>
              <a:t> </a:t>
            </a:r>
            <a:r>
              <a:rPr lang="en-GB" sz="2400" b="1">
                <a:solidFill>
                  <a:srgbClr val="000000"/>
                </a:solidFill>
              </a:rPr>
              <a:t>To create activations short-term you need to appeal to the rational</a:t>
            </a:r>
          </a:p>
          <a:p>
            <a:pPr>
              <a:spcBef>
                <a:spcPct val="50000"/>
              </a:spcBef>
              <a:buClr>
                <a:srgbClr val="FF6422"/>
              </a:buClr>
              <a:buSzPct val="125000"/>
              <a:buFont typeface="Wingdings" charset="0"/>
              <a:buChar char="q"/>
            </a:pPr>
            <a:r>
              <a:rPr lang="en-GB" sz="2400" b="1">
                <a:solidFill>
                  <a:srgbClr val="000000"/>
                </a:solidFill>
              </a:rPr>
              <a:t> Real-time evaluations can steer you away from long-term profit</a:t>
            </a:r>
          </a:p>
          <a:p>
            <a:pPr>
              <a:spcBef>
                <a:spcPct val="50000"/>
              </a:spcBef>
              <a:buClr>
                <a:srgbClr val="FF6422"/>
              </a:buClr>
              <a:buSzPct val="125000"/>
              <a:buFont typeface="Wingdings" charset="0"/>
              <a:buChar char="q"/>
            </a:pPr>
            <a:r>
              <a:rPr lang="en-GB" sz="2400" b="1">
                <a:solidFill>
                  <a:srgbClr val="000000"/>
                </a:solidFill>
              </a:rPr>
              <a:t> Creative ads (award winners) are strongly correlated with profitable brands</a:t>
            </a:r>
          </a:p>
          <a:p>
            <a:pPr>
              <a:spcBef>
                <a:spcPct val="50000"/>
              </a:spcBef>
              <a:buClr>
                <a:srgbClr val="FF6422"/>
              </a:buClr>
              <a:buSzPct val="125000"/>
              <a:buFont typeface="Wingdings" charset="0"/>
              <a:buChar char="q"/>
            </a:pPr>
            <a:r>
              <a:rPr lang="en-GB" sz="2400" b="1">
                <a:solidFill>
                  <a:srgbClr val="000000"/>
                </a:solidFill>
              </a:rPr>
              <a:t> As a crude generalisation, long-term brand building should be c.60% of the effort; short-term activation c.40%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6" name="Picture 2" descr="BJA Header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1501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6627" name="Text Box 3"/>
          <p:cNvSpPr txBox="1">
            <a:spLocks noChangeArrowheads="1"/>
          </p:cNvSpPr>
          <p:nvPr/>
        </p:nvSpPr>
        <p:spPr bwMode="auto">
          <a:xfrm>
            <a:off x="71438" y="1628775"/>
            <a:ext cx="8964612" cy="1169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GB" sz="2800" b="1">
                <a:solidFill>
                  <a:srgbClr val="FF6422"/>
                </a:solidFill>
              </a:rPr>
              <a:t>Navigating the Media World</a:t>
            </a:r>
          </a:p>
          <a:p>
            <a:pPr>
              <a:spcBef>
                <a:spcPct val="50000"/>
              </a:spcBef>
            </a:pPr>
            <a:endParaRPr lang="en-US" sz="2800" b="1">
              <a:solidFill>
                <a:srgbClr val="FF6422"/>
              </a:solidFill>
            </a:endParaRPr>
          </a:p>
        </p:txBody>
      </p:sp>
      <p:sp>
        <p:nvSpPr>
          <p:cNvPr id="26628" name="Text Box 4"/>
          <p:cNvSpPr txBox="1">
            <a:spLocks noChangeArrowheads="1"/>
          </p:cNvSpPr>
          <p:nvPr/>
        </p:nvSpPr>
        <p:spPr bwMode="auto">
          <a:xfrm>
            <a:off x="684213" y="2349500"/>
            <a:ext cx="7848600" cy="4400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285750" indent="-285750">
              <a:defRPr sz="32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  <a:buClr>
                <a:srgbClr val="FF6422"/>
              </a:buClr>
              <a:buSzPct val="125000"/>
              <a:buFont typeface="Wingdings" charset="0"/>
              <a:buChar char="q"/>
            </a:pPr>
            <a:r>
              <a:rPr lang="en-GB" sz="1800">
                <a:solidFill>
                  <a:srgbClr val="000000"/>
                </a:solidFill>
              </a:rPr>
              <a:t> </a:t>
            </a:r>
            <a:r>
              <a:rPr lang="en-GB" sz="2000" b="1">
                <a:solidFill>
                  <a:srgbClr val="000000"/>
                </a:solidFill>
              </a:rPr>
              <a:t>Always question your agency’s media recommendations; in the same way that you would a creative recommendation</a:t>
            </a:r>
          </a:p>
          <a:p>
            <a:pPr>
              <a:spcBef>
                <a:spcPct val="50000"/>
              </a:spcBef>
              <a:buClr>
                <a:srgbClr val="FF6422"/>
              </a:buClr>
              <a:buSzPct val="125000"/>
              <a:buFont typeface="Wingdings" charset="0"/>
              <a:buChar char="q"/>
            </a:pPr>
            <a:r>
              <a:rPr lang="en-GB" sz="2000" b="1">
                <a:solidFill>
                  <a:srgbClr val="000000"/>
                </a:solidFill>
              </a:rPr>
              <a:t> Does the plan take account of your previous experiences?</a:t>
            </a:r>
          </a:p>
          <a:p>
            <a:pPr>
              <a:spcBef>
                <a:spcPct val="50000"/>
              </a:spcBef>
              <a:buClr>
                <a:srgbClr val="FF6422"/>
              </a:buClr>
              <a:buSzPct val="125000"/>
              <a:buFont typeface="Wingdings" charset="0"/>
              <a:buChar char="q"/>
            </a:pPr>
            <a:r>
              <a:rPr lang="en-GB" sz="2000" b="1">
                <a:solidFill>
                  <a:srgbClr val="000000"/>
                </a:solidFill>
              </a:rPr>
              <a:t> Is the plan fully justified and explained?</a:t>
            </a:r>
          </a:p>
          <a:p>
            <a:pPr>
              <a:spcBef>
                <a:spcPct val="50000"/>
              </a:spcBef>
              <a:buClr>
                <a:srgbClr val="FF6422"/>
              </a:buClr>
              <a:buSzPct val="125000"/>
              <a:buFont typeface="Wingdings" charset="0"/>
              <a:buChar char="q"/>
            </a:pPr>
            <a:r>
              <a:rPr lang="en-GB" sz="2000" b="1">
                <a:solidFill>
                  <a:srgbClr val="000000"/>
                </a:solidFill>
              </a:rPr>
              <a:t> Does every element of the plan make sense to you?</a:t>
            </a:r>
          </a:p>
          <a:p>
            <a:pPr>
              <a:spcBef>
                <a:spcPct val="50000"/>
              </a:spcBef>
              <a:buClr>
                <a:srgbClr val="FF6422"/>
              </a:buClr>
              <a:buSzPct val="125000"/>
              <a:buFont typeface="Wingdings" charset="0"/>
              <a:buChar char="q"/>
            </a:pPr>
            <a:r>
              <a:rPr lang="en-GB" sz="2000" b="1">
                <a:solidFill>
                  <a:srgbClr val="000000"/>
                </a:solidFill>
              </a:rPr>
              <a:t> Do you have the right creative for the media selected (TV and online video are not viewed in the same way)?</a:t>
            </a:r>
          </a:p>
          <a:p>
            <a:pPr>
              <a:spcBef>
                <a:spcPct val="50000"/>
              </a:spcBef>
              <a:buClr>
                <a:srgbClr val="FF6422"/>
              </a:buClr>
              <a:buSzPct val="125000"/>
              <a:buFont typeface="Wingdings" charset="0"/>
              <a:buChar char="q"/>
            </a:pPr>
            <a:r>
              <a:rPr lang="en-GB" sz="2000" b="1">
                <a:solidFill>
                  <a:srgbClr val="000000"/>
                </a:solidFill>
              </a:rPr>
              <a:t> Is the pricing fully explained and justified?</a:t>
            </a:r>
          </a:p>
          <a:p>
            <a:pPr>
              <a:spcBef>
                <a:spcPct val="50000"/>
              </a:spcBef>
              <a:buClr>
                <a:srgbClr val="FF6422"/>
              </a:buClr>
              <a:buSzPct val="125000"/>
              <a:buFont typeface="Wingdings" charset="0"/>
              <a:buChar char="q"/>
            </a:pPr>
            <a:r>
              <a:rPr lang="en-GB" sz="2000" b="1">
                <a:solidFill>
                  <a:srgbClr val="000000"/>
                </a:solidFill>
              </a:rPr>
              <a:t> Does the pricing make sense to you?</a:t>
            </a:r>
          </a:p>
          <a:p>
            <a:pPr>
              <a:spcBef>
                <a:spcPct val="50000"/>
              </a:spcBef>
              <a:buClr>
                <a:srgbClr val="FF6422"/>
              </a:buClr>
              <a:buSzPct val="125000"/>
              <a:buFont typeface="Wingdings" charset="0"/>
              <a:buChar char="q"/>
            </a:pPr>
            <a:r>
              <a:rPr lang="en-GB" sz="2000" b="1">
                <a:solidFill>
                  <a:srgbClr val="000000"/>
                </a:solidFill>
              </a:rPr>
              <a:t> If in doubt seek external expertise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50" name="Picture 2" descr="BJA Header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1501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7651" name="Text Box 3"/>
          <p:cNvSpPr txBox="1">
            <a:spLocks noChangeArrowheads="1"/>
          </p:cNvSpPr>
          <p:nvPr/>
        </p:nvSpPr>
        <p:spPr bwMode="auto">
          <a:xfrm>
            <a:off x="-4763" y="2492375"/>
            <a:ext cx="9144001" cy="2678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marL="342900" indent="-342900">
              <a:spcBef>
                <a:spcPct val="50000"/>
              </a:spcBef>
              <a:buClr>
                <a:srgbClr val="FF6600"/>
              </a:buClr>
              <a:buFont typeface="Wingdings" charset="0"/>
              <a:buChar char="q"/>
            </a:pPr>
            <a:r>
              <a:rPr lang="en-GB" sz="2800" b="1"/>
              <a:t> The best media plans blend experience with the new reality</a:t>
            </a:r>
          </a:p>
          <a:p>
            <a:pPr marL="342900" indent="-342900">
              <a:spcBef>
                <a:spcPct val="50000"/>
              </a:spcBef>
              <a:buClr>
                <a:srgbClr val="FF6600"/>
              </a:buClr>
              <a:buFont typeface="Wingdings" charset="0"/>
              <a:buChar char="q"/>
            </a:pPr>
            <a:r>
              <a:rPr lang="en-GB" sz="2800" b="1"/>
              <a:t> Always challenge; always ask questions</a:t>
            </a:r>
          </a:p>
          <a:p>
            <a:pPr marL="342900" indent="-342900">
              <a:spcBef>
                <a:spcPct val="50000"/>
              </a:spcBef>
              <a:buClr>
                <a:srgbClr val="FF6600"/>
              </a:buClr>
              <a:buFont typeface="Wingdings" charset="0"/>
              <a:buChar char="q"/>
            </a:pPr>
            <a:r>
              <a:rPr lang="en-GB" sz="2800" b="1"/>
              <a:t> It’s your money; make sure you’re comfortable with how the agency is spending it</a:t>
            </a:r>
          </a:p>
        </p:txBody>
      </p:sp>
      <p:sp>
        <p:nvSpPr>
          <p:cNvPr id="27652" name="Text Box 4"/>
          <p:cNvSpPr txBox="1">
            <a:spLocks noChangeArrowheads="1"/>
          </p:cNvSpPr>
          <p:nvPr/>
        </p:nvSpPr>
        <p:spPr bwMode="auto">
          <a:xfrm>
            <a:off x="684213" y="2349500"/>
            <a:ext cx="78486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  <a:buClr>
                <a:srgbClr val="FF6422"/>
              </a:buClr>
              <a:buSzPct val="125000"/>
              <a:buFont typeface="Symbol" charset="0"/>
              <a:buChar char="·"/>
            </a:pPr>
            <a:endParaRPr lang="en-GB" sz="1800">
              <a:solidFill>
                <a:srgbClr val="000000"/>
              </a:solidFill>
            </a:endParaRPr>
          </a:p>
          <a:p>
            <a:pPr>
              <a:spcBef>
                <a:spcPct val="50000"/>
              </a:spcBef>
              <a:buClr>
                <a:srgbClr val="FF6422"/>
              </a:buClr>
              <a:buSzPct val="125000"/>
              <a:buFont typeface="Symbol" charset="0"/>
              <a:buChar char="·"/>
            </a:pPr>
            <a:endParaRPr lang="en-US" sz="1200">
              <a:solidFill>
                <a:srgbClr val="000000"/>
              </a:solidFill>
            </a:endParaRPr>
          </a:p>
        </p:txBody>
      </p:sp>
      <p:sp>
        <p:nvSpPr>
          <p:cNvPr id="27653" name="Rectangle 1"/>
          <p:cNvSpPr>
            <a:spLocks noChangeArrowheads="1"/>
          </p:cNvSpPr>
          <p:nvPr/>
        </p:nvSpPr>
        <p:spPr bwMode="auto">
          <a:xfrm>
            <a:off x="0" y="1511300"/>
            <a:ext cx="8964613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2800" b="1">
                <a:solidFill>
                  <a:srgbClr val="FF6422"/>
                </a:solidFill>
              </a:rPr>
              <a:t>In Summary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4" name="Picture 2" descr="BJA Header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1501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8675" name="Text Box 3"/>
          <p:cNvSpPr txBox="1">
            <a:spLocks noChangeArrowheads="1"/>
          </p:cNvSpPr>
          <p:nvPr/>
        </p:nvSpPr>
        <p:spPr bwMode="auto">
          <a:xfrm>
            <a:off x="-4763" y="2205038"/>
            <a:ext cx="9144001" cy="4432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GB" sz="2400" b="1"/>
              <a:t>“I don’t want academicians. I don’t want scientists. I don’t want people who do the right things. I want people who do inspiring things.</a:t>
            </a:r>
          </a:p>
          <a:p>
            <a:pPr>
              <a:spcBef>
                <a:spcPct val="50000"/>
              </a:spcBef>
            </a:pPr>
            <a:r>
              <a:rPr lang="en-GB" sz="2400" b="1"/>
              <a:t>..(Too many people) are up on advertising technique. They could defend every ad on the basis that it obeyed the rules of advertising. It’s (as if) they (were) worshipping a ritual instead of the God.</a:t>
            </a:r>
          </a:p>
          <a:p>
            <a:pPr>
              <a:spcBef>
                <a:spcPct val="50000"/>
              </a:spcBef>
            </a:pPr>
            <a:r>
              <a:rPr lang="en-GB" sz="2400" b="1"/>
              <a:t>Let us prove to the world that good taste, good art and good writing can be good selling.”</a:t>
            </a:r>
            <a:endParaRPr lang="en-GB" sz="2800" b="1"/>
          </a:p>
          <a:p>
            <a:pPr>
              <a:spcBef>
                <a:spcPct val="50000"/>
              </a:spcBef>
            </a:pPr>
            <a:r>
              <a:rPr lang="en-GB" sz="2400" b="1"/>
              <a:t>					Bill Bernbach, May 15</a:t>
            </a:r>
            <a:r>
              <a:rPr lang="en-GB" sz="2400" b="1" baseline="30000"/>
              <a:t>th</a:t>
            </a:r>
            <a:r>
              <a:rPr lang="en-GB" sz="2400" b="1"/>
              <a:t> 1947</a:t>
            </a:r>
          </a:p>
        </p:txBody>
      </p:sp>
      <p:sp>
        <p:nvSpPr>
          <p:cNvPr id="28676" name="Text Box 4"/>
          <p:cNvSpPr txBox="1">
            <a:spLocks noChangeArrowheads="1"/>
          </p:cNvSpPr>
          <p:nvPr/>
        </p:nvSpPr>
        <p:spPr bwMode="auto">
          <a:xfrm>
            <a:off x="684213" y="2349500"/>
            <a:ext cx="78486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  <a:buClr>
                <a:srgbClr val="FF6422"/>
              </a:buClr>
              <a:buSzPct val="125000"/>
              <a:buFont typeface="Symbol" charset="0"/>
              <a:buChar char="·"/>
            </a:pPr>
            <a:endParaRPr lang="en-GB" sz="1800">
              <a:solidFill>
                <a:srgbClr val="000000"/>
              </a:solidFill>
            </a:endParaRPr>
          </a:p>
          <a:p>
            <a:pPr>
              <a:spcBef>
                <a:spcPct val="50000"/>
              </a:spcBef>
              <a:buClr>
                <a:srgbClr val="FF6422"/>
              </a:buClr>
              <a:buSzPct val="125000"/>
              <a:buFont typeface="Symbol" charset="0"/>
              <a:buChar char="·"/>
            </a:pPr>
            <a:endParaRPr lang="en-US" sz="1200">
              <a:solidFill>
                <a:srgbClr val="000000"/>
              </a:solidFill>
            </a:endParaRPr>
          </a:p>
        </p:txBody>
      </p:sp>
      <p:sp>
        <p:nvSpPr>
          <p:cNvPr id="28677" name="Rectangle 1"/>
          <p:cNvSpPr>
            <a:spLocks noChangeArrowheads="1"/>
          </p:cNvSpPr>
          <p:nvPr/>
        </p:nvSpPr>
        <p:spPr bwMode="auto">
          <a:xfrm>
            <a:off x="0" y="1511300"/>
            <a:ext cx="8964613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2800" b="1">
                <a:solidFill>
                  <a:srgbClr val="FF6422"/>
                </a:solidFill>
              </a:rPr>
              <a:t>A Final Word from History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698" name="Picture 2" descr="BJA Header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7675" y="188913"/>
            <a:ext cx="3236913" cy="175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9699" name="Text Box 3"/>
          <p:cNvSpPr txBox="1">
            <a:spLocks noChangeArrowheads="1"/>
          </p:cNvSpPr>
          <p:nvPr/>
        </p:nvSpPr>
        <p:spPr bwMode="auto">
          <a:xfrm>
            <a:off x="0" y="2420938"/>
            <a:ext cx="91440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GB" b="1"/>
              <a:t>Spending Advertising Money?</a:t>
            </a:r>
            <a:endParaRPr lang="en-US" b="1"/>
          </a:p>
        </p:txBody>
      </p:sp>
      <p:sp>
        <p:nvSpPr>
          <p:cNvPr id="29700" name="Text Box 4"/>
          <p:cNvSpPr txBox="1">
            <a:spLocks noChangeArrowheads="1"/>
          </p:cNvSpPr>
          <p:nvPr/>
        </p:nvSpPr>
        <p:spPr bwMode="auto">
          <a:xfrm>
            <a:off x="827088" y="3749675"/>
            <a:ext cx="7162800" cy="2000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algn="ctr"/>
            <a:r>
              <a:rPr lang="en-US" sz="2400"/>
              <a:t>APAN 2016 Annual Conference</a:t>
            </a:r>
          </a:p>
          <a:p>
            <a:pPr algn="ctr"/>
            <a:r>
              <a:rPr lang="en-US" sz="2400"/>
              <a:t>14</a:t>
            </a:r>
            <a:r>
              <a:rPr lang="en-US" sz="2400" baseline="30000"/>
              <a:t>th</a:t>
            </a:r>
            <a:r>
              <a:rPr lang="en-US" sz="2400"/>
              <a:t> January, Lisbon</a:t>
            </a:r>
          </a:p>
          <a:p>
            <a:pPr algn="ctr"/>
            <a:endParaRPr lang="en-US" sz="2400"/>
          </a:p>
          <a:p>
            <a:pPr algn="ctr"/>
            <a:r>
              <a:rPr lang="en-US" sz="2400"/>
              <a:t>Brian Jacobs - BJ&amp;A Ltd</a:t>
            </a:r>
            <a:r>
              <a:rPr lang="en-US" sz="2200"/>
              <a:t> </a:t>
            </a:r>
            <a:br>
              <a:rPr lang="en-US" sz="2200"/>
            </a:br>
            <a:endParaRPr lang="en-US" sz="2800"/>
          </a:p>
        </p:txBody>
      </p:sp>
      <p:pic>
        <p:nvPicPr>
          <p:cNvPr id="29701" name="Picture 5" descr="BJA Header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316538"/>
            <a:ext cx="9144000" cy="1541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9702" name="Text Box 6"/>
          <p:cNvSpPr txBox="1">
            <a:spLocks noChangeArrowheads="1"/>
          </p:cNvSpPr>
          <p:nvPr/>
        </p:nvSpPr>
        <p:spPr bwMode="auto">
          <a:xfrm>
            <a:off x="0" y="5661025"/>
            <a:ext cx="9144000" cy="793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4000">
                <a:solidFill>
                  <a:schemeClr val="bg1"/>
                </a:solidFill>
                <a:latin typeface="Lucida Handwriting" charset="0"/>
              </a:rPr>
              <a:t>Efficient communications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BJA Header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1501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99" name="Text Box 4"/>
          <p:cNvSpPr txBox="1">
            <a:spLocks noChangeArrowheads="1"/>
          </p:cNvSpPr>
          <p:nvPr/>
        </p:nvSpPr>
        <p:spPr bwMode="auto">
          <a:xfrm>
            <a:off x="684213" y="2349500"/>
            <a:ext cx="78486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  <a:buClr>
                <a:srgbClr val="FF6422"/>
              </a:buClr>
              <a:buSzPct val="125000"/>
              <a:buFont typeface="Symbol" charset="0"/>
              <a:buChar char="·"/>
            </a:pPr>
            <a:endParaRPr lang="en-GB" sz="1800">
              <a:solidFill>
                <a:srgbClr val="000000"/>
              </a:solidFill>
            </a:endParaRPr>
          </a:p>
          <a:p>
            <a:pPr>
              <a:spcBef>
                <a:spcPct val="50000"/>
              </a:spcBef>
              <a:buClr>
                <a:srgbClr val="FF6422"/>
              </a:buClr>
              <a:buSzPct val="125000"/>
              <a:buFont typeface="Symbol" charset="0"/>
              <a:buChar char="·"/>
            </a:pPr>
            <a:endParaRPr lang="en-US" sz="1200">
              <a:solidFill>
                <a:srgbClr val="000000"/>
              </a:solidFill>
            </a:endParaRPr>
          </a:p>
        </p:txBody>
      </p:sp>
      <p:sp>
        <p:nvSpPr>
          <p:cNvPr id="4100" name="Text Box 3"/>
          <p:cNvSpPr txBox="1">
            <a:spLocks noChangeArrowheads="1"/>
          </p:cNvSpPr>
          <p:nvPr/>
        </p:nvSpPr>
        <p:spPr bwMode="auto">
          <a:xfrm>
            <a:off x="88900" y="3500438"/>
            <a:ext cx="8964613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endParaRPr lang="en-US" sz="2800" b="1">
              <a:solidFill>
                <a:srgbClr val="FF6422"/>
              </a:solidFill>
            </a:endParaRPr>
          </a:p>
        </p:txBody>
      </p:sp>
      <p:pic>
        <p:nvPicPr>
          <p:cNvPr id="4101" name="Picture 5" descr="C:\Users\Brian\Documents\Scan0002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79625" y="1501775"/>
            <a:ext cx="4984750" cy="5240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BJA Header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1501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3" name="Text Box 3"/>
          <p:cNvSpPr txBox="1">
            <a:spLocks noChangeArrowheads="1"/>
          </p:cNvSpPr>
          <p:nvPr/>
        </p:nvSpPr>
        <p:spPr bwMode="auto">
          <a:xfrm>
            <a:off x="0" y="2371725"/>
            <a:ext cx="9144000" cy="2647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GB" sz="2800" b="1">
                <a:solidFill>
                  <a:srgbClr val="FF6422"/>
                </a:solidFill>
              </a:rPr>
              <a:t>				  </a:t>
            </a:r>
            <a:r>
              <a:rPr lang="en-GB" sz="16600" b="1">
                <a:solidFill>
                  <a:srgbClr val="FF6422"/>
                </a:solidFill>
              </a:rPr>
              <a:t>?</a:t>
            </a:r>
            <a:endParaRPr lang="en-US" sz="16600" b="1">
              <a:solidFill>
                <a:srgbClr val="FF6422"/>
              </a:solidFill>
            </a:endParaRPr>
          </a:p>
        </p:txBody>
      </p:sp>
      <p:sp>
        <p:nvSpPr>
          <p:cNvPr id="5124" name="Text Box 4"/>
          <p:cNvSpPr txBox="1">
            <a:spLocks noChangeArrowheads="1"/>
          </p:cNvSpPr>
          <p:nvPr/>
        </p:nvSpPr>
        <p:spPr bwMode="auto">
          <a:xfrm>
            <a:off x="684213" y="2349500"/>
            <a:ext cx="78486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  <a:buClr>
                <a:srgbClr val="FF6422"/>
              </a:buClr>
              <a:buSzPct val="125000"/>
              <a:buFont typeface="Symbol" charset="0"/>
              <a:buChar char="·"/>
            </a:pPr>
            <a:endParaRPr lang="en-GB" sz="1800">
              <a:solidFill>
                <a:srgbClr val="000000"/>
              </a:solidFill>
            </a:endParaRPr>
          </a:p>
          <a:p>
            <a:pPr>
              <a:spcBef>
                <a:spcPct val="50000"/>
              </a:spcBef>
              <a:buClr>
                <a:srgbClr val="FF6422"/>
              </a:buClr>
              <a:buSzPct val="125000"/>
              <a:buFont typeface="Symbol" charset="0"/>
              <a:buChar char="·"/>
            </a:pPr>
            <a:endParaRPr lang="en-US" sz="1200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BJA Header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1501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47" name="Text Box 3"/>
          <p:cNvSpPr txBox="1">
            <a:spLocks noChangeArrowheads="1"/>
          </p:cNvSpPr>
          <p:nvPr/>
        </p:nvSpPr>
        <p:spPr bwMode="auto">
          <a:xfrm>
            <a:off x="71438" y="1628775"/>
            <a:ext cx="8964612" cy="1169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GB" sz="2800" b="1">
                <a:solidFill>
                  <a:srgbClr val="FF6422"/>
                </a:solidFill>
              </a:rPr>
              <a:t>The Word ‘Advertising’ Can Be Restrictive</a:t>
            </a:r>
          </a:p>
          <a:p>
            <a:pPr>
              <a:spcBef>
                <a:spcPct val="50000"/>
              </a:spcBef>
            </a:pPr>
            <a:endParaRPr lang="en-US" sz="2800" b="1">
              <a:solidFill>
                <a:srgbClr val="FF6422"/>
              </a:solidFill>
            </a:endParaRPr>
          </a:p>
        </p:txBody>
      </p:sp>
      <p:sp>
        <p:nvSpPr>
          <p:cNvPr id="6148" name="Text Box 4"/>
          <p:cNvSpPr txBox="1">
            <a:spLocks noChangeArrowheads="1"/>
          </p:cNvSpPr>
          <p:nvPr/>
        </p:nvSpPr>
        <p:spPr bwMode="auto">
          <a:xfrm>
            <a:off x="684213" y="2349500"/>
            <a:ext cx="78486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  <a:buClr>
                <a:srgbClr val="FF6422"/>
              </a:buClr>
              <a:buSzPct val="125000"/>
              <a:buFont typeface="Symbol" charset="0"/>
              <a:buChar char="·"/>
            </a:pPr>
            <a:endParaRPr lang="en-GB" sz="1800">
              <a:solidFill>
                <a:srgbClr val="000000"/>
              </a:solidFill>
            </a:endParaRPr>
          </a:p>
          <a:p>
            <a:pPr>
              <a:spcBef>
                <a:spcPct val="50000"/>
              </a:spcBef>
              <a:buClr>
                <a:srgbClr val="FF6422"/>
              </a:buClr>
              <a:buSzPct val="125000"/>
              <a:buFont typeface="Symbol" charset="0"/>
              <a:buChar char="·"/>
            </a:pPr>
            <a:endParaRPr lang="en-US" sz="1200">
              <a:solidFill>
                <a:srgbClr val="000000"/>
              </a:solidFill>
            </a:endParaRPr>
          </a:p>
        </p:txBody>
      </p:sp>
      <p:sp>
        <p:nvSpPr>
          <p:cNvPr id="6149" name="Rectangle 5"/>
          <p:cNvSpPr>
            <a:spLocks noChangeArrowheads="1"/>
          </p:cNvSpPr>
          <p:nvPr/>
        </p:nvSpPr>
        <p:spPr bwMode="auto">
          <a:xfrm>
            <a:off x="449263" y="2349500"/>
            <a:ext cx="8443912" cy="61864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  <a:buClr>
                <a:srgbClr val="FF6422"/>
              </a:buClr>
              <a:buSzPct val="75000"/>
              <a:buFont typeface="Wingdings" charset="0"/>
              <a:buChar char="q"/>
            </a:pPr>
            <a:r>
              <a:rPr lang="en-GB" sz="2400" b="1">
                <a:solidFill>
                  <a:srgbClr val="000000"/>
                </a:solidFill>
              </a:rPr>
              <a:t>In a digital world, inventory is unlimited</a:t>
            </a:r>
          </a:p>
          <a:p>
            <a:pPr marL="342900" indent="-342900">
              <a:spcBef>
                <a:spcPct val="50000"/>
              </a:spcBef>
              <a:buClr>
                <a:srgbClr val="FF6422"/>
              </a:buClr>
              <a:buSzPct val="75000"/>
              <a:buFont typeface="Wingdings" charset="0"/>
              <a:buChar char="q"/>
            </a:pPr>
            <a:r>
              <a:rPr lang="en-GB" sz="2400" b="1">
                <a:solidFill>
                  <a:srgbClr val="000000"/>
                </a:solidFill>
              </a:rPr>
              <a:t>User generated content is everywhere</a:t>
            </a:r>
          </a:p>
          <a:p>
            <a:pPr marL="342900" indent="-342900">
              <a:spcBef>
                <a:spcPct val="50000"/>
              </a:spcBef>
              <a:buClr>
                <a:srgbClr val="FF6422"/>
              </a:buClr>
              <a:buSzPct val="75000"/>
              <a:buFont typeface="Wingdings" charset="0"/>
              <a:buChar char="q"/>
            </a:pPr>
            <a:r>
              <a:rPr lang="en-GB" sz="2400" b="1">
                <a:solidFill>
                  <a:srgbClr val="000000"/>
                </a:solidFill>
              </a:rPr>
              <a:t>Adblockers exist</a:t>
            </a:r>
          </a:p>
          <a:p>
            <a:pPr marL="342900" indent="-342900">
              <a:spcBef>
                <a:spcPct val="50000"/>
              </a:spcBef>
              <a:buClr>
                <a:srgbClr val="FF6422"/>
              </a:buClr>
              <a:buSzPct val="75000"/>
              <a:buFont typeface="Wingdings" charset="0"/>
              <a:buChar char="q"/>
            </a:pPr>
            <a:r>
              <a:rPr lang="en-GB" sz="2400" b="1">
                <a:solidFill>
                  <a:srgbClr val="000000"/>
                </a:solidFill>
              </a:rPr>
              <a:t>Online media consumption habits differ from offline</a:t>
            </a:r>
          </a:p>
          <a:p>
            <a:pPr marL="342900" indent="-342900">
              <a:spcBef>
                <a:spcPct val="50000"/>
              </a:spcBef>
              <a:buClr>
                <a:srgbClr val="FF6422"/>
              </a:buClr>
              <a:buSzPct val="75000"/>
              <a:buFont typeface="Wingdings" charset="0"/>
              <a:buChar char="q"/>
            </a:pPr>
            <a:r>
              <a:rPr lang="en-GB" sz="2400" b="1">
                <a:solidFill>
                  <a:srgbClr val="000000"/>
                </a:solidFill>
              </a:rPr>
              <a:t>The line between ‘editorial’ and ‘advertising’ has become increasingly blurred</a:t>
            </a:r>
          </a:p>
          <a:p>
            <a:pPr marL="342900" indent="-342900">
              <a:spcBef>
                <a:spcPct val="50000"/>
              </a:spcBef>
              <a:buClr>
                <a:srgbClr val="FF6422"/>
              </a:buClr>
              <a:buSzPct val="75000"/>
              <a:buFont typeface="Wingdings" charset="0"/>
              <a:buChar char="q"/>
            </a:pPr>
            <a:r>
              <a:rPr lang="en-GB" sz="2400" b="1">
                <a:solidFill>
                  <a:srgbClr val="000000"/>
                </a:solidFill>
              </a:rPr>
              <a:t>Brands can become channels and create content</a:t>
            </a:r>
          </a:p>
          <a:p>
            <a:pPr marL="342900" indent="-342900">
              <a:spcBef>
                <a:spcPct val="50000"/>
              </a:spcBef>
              <a:buClr>
                <a:srgbClr val="FF6422"/>
              </a:buClr>
              <a:buSzPct val="75000"/>
              <a:buFont typeface="Wingdings" charset="0"/>
              <a:buChar char="q"/>
            </a:pPr>
            <a:r>
              <a:rPr lang="en-GB" sz="2400" b="1">
                <a:solidFill>
                  <a:srgbClr val="000000"/>
                </a:solidFill>
              </a:rPr>
              <a:t>How can brands best reach and influence their (prospective) customers?</a:t>
            </a:r>
          </a:p>
          <a:p>
            <a:pPr marL="342900" indent="-342900">
              <a:spcBef>
                <a:spcPct val="50000"/>
              </a:spcBef>
              <a:buClr>
                <a:srgbClr val="FF6422"/>
              </a:buClr>
              <a:buSzPct val="75000"/>
              <a:buFont typeface="Wingdings" charset="0"/>
              <a:buChar char="q"/>
            </a:pPr>
            <a:endParaRPr lang="en-GB" sz="2400" b="1">
              <a:solidFill>
                <a:srgbClr val="000000"/>
              </a:solidFill>
            </a:endParaRPr>
          </a:p>
          <a:p>
            <a:pPr marL="342900" indent="-342900">
              <a:spcBef>
                <a:spcPct val="50000"/>
              </a:spcBef>
              <a:buClr>
                <a:srgbClr val="FF6422"/>
              </a:buClr>
              <a:buSzPct val="75000"/>
              <a:buFont typeface="Wingdings" charset="0"/>
              <a:buChar char="q"/>
            </a:pPr>
            <a:endParaRPr lang="en-GB" sz="2400" b="1">
              <a:solidFill>
                <a:srgbClr val="000000"/>
              </a:solidFill>
            </a:endParaRPr>
          </a:p>
          <a:p>
            <a:pPr marL="342900" indent="-342900">
              <a:spcBef>
                <a:spcPct val="50000"/>
              </a:spcBef>
              <a:buClr>
                <a:srgbClr val="FF6422"/>
              </a:buClr>
              <a:buSzPct val="75000"/>
              <a:buFont typeface="Wingdings" charset="0"/>
              <a:buChar char="q"/>
            </a:pPr>
            <a:endParaRPr lang="en-GB" sz="2400" b="1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BJA Header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1501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71" name="Text Box 3"/>
          <p:cNvSpPr txBox="1">
            <a:spLocks noChangeArrowheads="1"/>
          </p:cNvSpPr>
          <p:nvPr/>
        </p:nvSpPr>
        <p:spPr bwMode="auto">
          <a:xfrm>
            <a:off x="0" y="2484438"/>
            <a:ext cx="9144000" cy="2678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GB" sz="2800" b="1"/>
              <a:t>Advertisers need to use all appropriate media forms and techniques to achieve their goals.</a:t>
            </a:r>
          </a:p>
          <a:p>
            <a:pPr>
              <a:spcBef>
                <a:spcPct val="50000"/>
              </a:spcBef>
            </a:pPr>
            <a:r>
              <a:rPr lang="en-GB" sz="2800" b="1"/>
              <a:t>The successful will base their approach on the facts  and will blend the old and the new.</a:t>
            </a:r>
          </a:p>
          <a:p>
            <a:pPr>
              <a:spcBef>
                <a:spcPct val="50000"/>
              </a:spcBef>
            </a:pPr>
            <a:endParaRPr lang="en-US" sz="2800" b="1"/>
          </a:p>
        </p:txBody>
      </p:sp>
      <p:sp>
        <p:nvSpPr>
          <p:cNvPr id="7172" name="Text Box 4"/>
          <p:cNvSpPr txBox="1">
            <a:spLocks noChangeArrowheads="1"/>
          </p:cNvSpPr>
          <p:nvPr/>
        </p:nvSpPr>
        <p:spPr bwMode="auto">
          <a:xfrm>
            <a:off x="684213" y="2349500"/>
            <a:ext cx="78486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  <a:buClr>
                <a:srgbClr val="FF6422"/>
              </a:buClr>
              <a:buSzPct val="125000"/>
              <a:buFont typeface="Symbol" charset="0"/>
              <a:buChar char="·"/>
            </a:pPr>
            <a:endParaRPr lang="en-GB" sz="1800">
              <a:solidFill>
                <a:srgbClr val="000000"/>
              </a:solidFill>
            </a:endParaRPr>
          </a:p>
          <a:p>
            <a:pPr>
              <a:spcBef>
                <a:spcPct val="50000"/>
              </a:spcBef>
              <a:buClr>
                <a:srgbClr val="FF6422"/>
              </a:buClr>
              <a:buSzPct val="125000"/>
              <a:buFont typeface="Symbol" charset="0"/>
              <a:buChar char="·"/>
            </a:pPr>
            <a:endParaRPr lang="en-US" sz="1200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BJA Header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1501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195" name="Text Box 3"/>
          <p:cNvSpPr txBox="1">
            <a:spLocks noChangeArrowheads="1"/>
          </p:cNvSpPr>
          <p:nvPr/>
        </p:nvSpPr>
        <p:spPr bwMode="auto">
          <a:xfrm>
            <a:off x="71438" y="1628775"/>
            <a:ext cx="8964612" cy="1230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GB" b="1">
                <a:solidFill>
                  <a:srgbClr val="FF6422"/>
                </a:solidFill>
              </a:rPr>
              <a:t>The More Things Change…</a:t>
            </a:r>
          </a:p>
          <a:p>
            <a:pPr>
              <a:spcBef>
                <a:spcPct val="50000"/>
              </a:spcBef>
            </a:pPr>
            <a:endParaRPr lang="en-US" sz="2800" b="1">
              <a:solidFill>
                <a:srgbClr val="FF6422"/>
              </a:solidFill>
            </a:endParaRPr>
          </a:p>
        </p:txBody>
      </p:sp>
      <p:sp>
        <p:nvSpPr>
          <p:cNvPr id="6148" name="Text Box 4"/>
          <p:cNvSpPr txBox="1">
            <a:spLocks noChangeArrowheads="1"/>
          </p:cNvSpPr>
          <p:nvPr/>
        </p:nvSpPr>
        <p:spPr bwMode="auto">
          <a:xfrm>
            <a:off x="684213" y="2363788"/>
            <a:ext cx="7848600" cy="4008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  <a:buClr>
                <a:srgbClr val="FF6422"/>
              </a:buClr>
              <a:buSzPct val="125000"/>
            </a:pPr>
            <a:r>
              <a:rPr lang="en-GB" sz="2800" b="1">
                <a:solidFill>
                  <a:schemeClr val="tx2"/>
                </a:solidFill>
                <a:sym typeface="Corbel" charset="0"/>
              </a:rPr>
              <a:t>The agency’s key task remains as it has always been: to place the right messages in front of the right people in the right place at the right time and at the right price to make a difference to the client’s business.</a:t>
            </a:r>
          </a:p>
          <a:p>
            <a:pPr>
              <a:spcBef>
                <a:spcPct val="50000"/>
              </a:spcBef>
              <a:buClr>
                <a:srgbClr val="FF6422"/>
              </a:buClr>
              <a:buSzPct val="125000"/>
            </a:pPr>
            <a:endParaRPr lang="en-GB" sz="1100" b="1">
              <a:solidFill>
                <a:schemeClr val="tx2"/>
              </a:solidFill>
              <a:sym typeface="Corbel" charset="0"/>
            </a:endParaRPr>
          </a:p>
          <a:p>
            <a:pPr>
              <a:spcBef>
                <a:spcPct val="50000"/>
              </a:spcBef>
              <a:buClr>
                <a:srgbClr val="FF6422"/>
              </a:buClr>
              <a:buSzPct val="125000"/>
            </a:pPr>
            <a:r>
              <a:rPr lang="en-GB" sz="2800" b="1">
                <a:solidFill>
                  <a:schemeClr val="tx2"/>
                </a:solidFill>
              </a:rPr>
              <a:t>It’s just that now there are many more opportunities to get it wrong, and more definitions of ‘right’.</a:t>
            </a:r>
            <a:endParaRPr lang="en-US" sz="2800" b="1">
              <a:solidFill>
                <a:schemeClr val="tx2"/>
              </a:solidFill>
            </a:endParaRPr>
          </a:p>
        </p:txBody>
      </p:sp>
      <p:sp>
        <p:nvSpPr>
          <p:cNvPr id="8197" name="Rectangle 5"/>
          <p:cNvSpPr>
            <a:spLocks noChangeArrowheads="1"/>
          </p:cNvSpPr>
          <p:nvPr/>
        </p:nvSpPr>
        <p:spPr bwMode="auto">
          <a:xfrm>
            <a:off x="449263" y="2349500"/>
            <a:ext cx="8443912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  <a:buClr>
                <a:srgbClr val="FF6422"/>
              </a:buClr>
              <a:buSzPct val="75000"/>
              <a:buFont typeface="Wingdings" charset="0"/>
              <a:buChar char="q"/>
            </a:pPr>
            <a:endParaRPr lang="en-GB" sz="2400" b="1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BJA Header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1501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19" name="Text Box 3"/>
          <p:cNvSpPr txBox="1">
            <a:spLocks noChangeArrowheads="1"/>
          </p:cNvSpPr>
          <p:nvPr/>
        </p:nvSpPr>
        <p:spPr bwMode="auto">
          <a:xfrm>
            <a:off x="71438" y="1628775"/>
            <a:ext cx="8964612" cy="1169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GB" sz="2800" b="1">
                <a:solidFill>
                  <a:srgbClr val="FF6422"/>
                </a:solidFill>
              </a:rPr>
              <a:t>The More Things Change…</a:t>
            </a:r>
          </a:p>
          <a:p>
            <a:pPr>
              <a:spcBef>
                <a:spcPct val="50000"/>
              </a:spcBef>
            </a:pPr>
            <a:endParaRPr lang="en-US" sz="2800" b="1">
              <a:solidFill>
                <a:srgbClr val="FF6422"/>
              </a:solidFill>
            </a:endParaRPr>
          </a:p>
        </p:txBody>
      </p:sp>
      <p:sp>
        <p:nvSpPr>
          <p:cNvPr id="9220" name="Text Box 4"/>
          <p:cNvSpPr txBox="1">
            <a:spLocks noChangeArrowheads="1"/>
          </p:cNvSpPr>
          <p:nvPr/>
        </p:nvSpPr>
        <p:spPr bwMode="auto">
          <a:xfrm>
            <a:off x="684213" y="2349500"/>
            <a:ext cx="78486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  <a:buClr>
                <a:srgbClr val="FF6422"/>
              </a:buClr>
              <a:buSzPct val="125000"/>
              <a:buFont typeface="Symbol" charset="0"/>
              <a:buChar char="·"/>
            </a:pPr>
            <a:endParaRPr lang="en-GB" sz="1800">
              <a:solidFill>
                <a:srgbClr val="000000"/>
              </a:solidFill>
            </a:endParaRPr>
          </a:p>
          <a:p>
            <a:pPr>
              <a:spcBef>
                <a:spcPct val="50000"/>
              </a:spcBef>
              <a:buClr>
                <a:srgbClr val="FF6422"/>
              </a:buClr>
              <a:buSzPct val="125000"/>
              <a:buFont typeface="Symbol" charset="0"/>
              <a:buChar char="·"/>
            </a:pPr>
            <a:endParaRPr lang="en-US" sz="1200">
              <a:solidFill>
                <a:srgbClr val="000000"/>
              </a:solidFill>
            </a:endParaRPr>
          </a:p>
        </p:txBody>
      </p:sp>
      <p:sp>
        <p:nvSpPr>
          <p:cNvPr id="5125" name="Rectangle 5"/>
          <p:cNvSpPr>
            <a:spLocks noChangeArrowheads="1"/>
          </p:cNvSpPr>
          <p:nvPr/>
        </p:nvSpPr>
        <p:spPr bwMode="auto">
          <a:xfrm>
            <a:off x="449263" y="2349500"/>
            <a:ext cx="8443912" cy="50784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  <a:buClr>
                <a:srgbClr val="FF6422"/>
              </a:buClr>
              <a:buSzPct val="75000"/>
              <a:buFont typeface="Wingdings" charset="0"/>
              <a:buChar char="q"/>
            </a:pPr>
            <a:r>
              <a:rPr lang="en-GB" sz="2400" b="1">
                <a:solidFill>
                  <a:srgbClr val="000000"/>
                </a:solidFill>
              </a:rPr>
              <a:t>No-one doubts that the media world has undergone fundamental and irreversible change</a:t>
            </a:r>
          </a:p>
          <a:p>
            <a:pPr marL="342900" indent="-342900">
              <a:spcBef>
                <a:spcPct val="50000"/>
              </a:spcBef>
              <a:buClr>
                <a:srgbClr val="FF6422"/>
              </a:buClr>
              <a:buSzPct val="75000"/>
            </a:pPr>
            <a:r>
              <a:rPr lang="en-GB" sz="2400" b="1">
                <a:solidFill>
                  <a:srgbClr val="000000"/>
                </a:solidFill>
              </a:rPr>
              <a:t>				BUT </a:t>
            </a:r>
          </a:p>
          <a:p>
            <a:pPr marL="342900" indent="-342900">
              <a:spcBef>
                <a:spcPct val="50000"/>
              </a:spcBef>
              <a:buClr>
                <a:srgbClr val="FF6422"/>
              </a:buClr>
              <a:buSzPct val="75000"/>
              <a:buFont typeface="Wingdings" charset="0"/>
              <a:buChar char="q"/>
            </a:pPr>
            <a:r>
              <a:rPr lang="en-GB" sz="2400" b="1">
                <a:solidFill>
                  <a:srgbClr val="000000"/>
                </a:solidFill>
              </a:rPr>
              <a:t>TV didn’t kill radio</a:t>
            </a:r>
          </a:p>
          <a:p>
            <a:pPr marL="342900" indent="-342900">
              <a:spcBef>
                <a:spcPct val="50000"/>
              </a:spcBef>
              <a:buClr>
                <a:srgbClr val="FF6422"/>
              </a:buClr>
              <a:buSzPct val="75000"/>
              <a:buFont typeface="Wingdings" charset="0"/>
              <a:buChar char="q"/>
            </a:pPr>
            <a:r>
              <a:rPr lang="en-GB" sz="2400" b="1">
                <a:solidFill>
                  <a:srgbClr val="000000"/>
                </a:solidFill>
              </a:rPr>
              <a:t>Cinema didn’t kill TV</a:t>
            </a:r>
          </a:p>
          <a:p>
            <a:pPr marL="342900" indent="-342900">
              <a:spcBef>
                <a:spcPct val="50000"/>
              </a:spcBef>
              <a:buClr>
                <a:srgbClr val="FF6422"/>
              </a:buClr>
              <a:buSzPct val="75000"/>
              <a:buFont typeface="Wingdings" charset="0"/>
              <a:buChar char="q"/>
            </a:pPr>
            <a:r>
              <a:rPr lang="en-GB" sz="2400" b="1">
                <a:solidFill>
                  <a:srgbClr val="000000"/>
                </a:solidFill>
              </a:rPr>
              <a:t>Videos didn’t kill cinema</a:t>
            </a:r>
          </a:p>
          <a:p>
            <a:pPr marL="342900" indent="-342900">
              <a:spcBef>
                <a:spcPct val="50000"/>
              </a:spcBef>
              <a:buClr>
                <a:srgbClr val="FF6422"/>
              </a:buClr>
              <a:buSzPct val="75000"/>
              <a:buFont typeface="Wingdings" charset="0"/>
              <a:buChar char="q"/>
            </a:pPr>
            <a:r>
              <a:rPr lang="en-GB" sz="2400" b="1">
                <a:solidFill>
                  <a:srgbClr val="000000"/>
                </a:solidFill>
              </a:rPr>
              <a:t>Media forms evolve and co-exist; they very rarely kill each other</a:t>
            </a:r>
          </a:p>
          <a:p>
            <a:pPr marL="342900" indent="-342900">
              <a:spcBef>
                <a:spcPct val="50000"/>
              </a:spcBef>
              <a:buClr>
                <a:srgbClr val="FF6422"/>
              </a:buClr>
              <a:buSzPct val="75000"/>
              <a:buFont typeface="Wingdings" charset="0"/>
              <a:buChar char="q"/>
            </a:pPr>
            <a:r>
              <a:rPr lang="en-GB" sz="2400" b="1">
                <a:solidFill>
                  <a:srgbClr val="000000"/>
                </a:solidFill>
              </a:rPr>
              <a:t>Press headlines can be misleading</a:t>
            </a:r>
          </a:p>
          <a:p>
            <a:pPr marL="342900" indent="-342900">
              <a:spcBef>
                <a:spcPct val="50000"/>
              </a:spcBef>
              <a:buClr>
                <a:srgbClr val="FF6422"/>
              </a:buClr>
              <a:buSzPct val="75000"/>
              <a:buFont typeface="Wingdings" charset="0"/>
              <a:buChar char="q"/>
            </a:pPr>
            <a:endParaRPr lang="en-GB" sz="2400" b="1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 descr="BJA Header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1501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43" name="Text Box 3"/>
          <p:cNvSpPr txBox="1">
            <a:spLocks noChangeArrowheads="1"/>
          </p:cNvSpPr>
          <p:nvPr/>
        </p:nvSpPr>
        <p:spPr bwMode="auto">
          <a:xfrm>
            <a:off x="71438" y="1628775"/>
            <a:ext cx="8964612" cy="1169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GB" sz="2800" b="1">
                <a:solidFill>
                  <a:srgbClr val="FF6422"/>
                </a:solidFill>
              </a:rPr>
              <a:t>The More Things Change…</a:t>
            </a:r>
          </a:p>
          <a:p>
            <a:pPr>
              <a:spcBef>
                <a:spcPct val="50000"/>
              </a:spcBef>
            </a:pPr>
            <a:endParaRPr lang="en-US" sz="2800" b="1">
              <a:solidFill>
                <a:srgbClr val="FF6422"/>
              </a:solidFill>
            </a:endParaRPr>
          </a:p>
        </p:txBody>
      </p:sp>
      <p:sp>
        <p:nvSpPr>
          <p:cNvPr id="10244" name="Text Box 4"/>
          <p:cNvSpPr txBox="1">
            <a:spLocks noChangeArrowheads="1"/>
          </p:cNvSpPr>
          <p:nvPr/>
        </p:nvSpPr>
        <p:spPr bwMode="auto">
          <a:xfrm>
            <a:off x="684213" y="2349500"/>
            <a:ext cx="78486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  <a:buClr>
                <a:srgbClr val="FF6422"/>
              </a:buClr>
              <a:buSzPct val="125000"/>
              <a:buFont typeface="Symbol" charset="0"/>
              <a:buChar char="·"/>
            </a:pPr>
            <a:endParaRPr lang="en-GB" sz="1800">
              <a:solidFill>
                <a:srgbClr val="000000"/>
              </a:solidFill>
            </a:endParaRPr>
          </a:p>
          <a:p>
            <a:pPr>
              <a:spcBef>
                <a:spcPct val="50000"/>
              </a:spcBef>
              <a:buClr>
                <a:srgbClr val="FF6422"/>
              </a:buClr>
              <a:buSzPct val="125000"/>
              <a:buFont typeface="Symbol" charset="0"/>
              <a:buChar char="·"/>
            </a:pPr>
            <a:endParaRPr lang="en-US" sz="1200">
              <a:solidFill>
                <a:srgbClr val="000000"/>
              </a:solidFill>
            </a:endParaRPr>
          </a:p>
        </p:txBody>
      </p:sp>
      <p:sp>
        <p:nvSpPr>
          <p:cNvPr id="10245" name="Rectangle 5"/>
          <p:cNvSpPr>
            <a:spLocks noChangeArrowheads="1"/>
          </p:cNvSpPr>
          <p:nvPr/>
        </p:nvSpPr>
        <p:spPr bwMode="auto">
          <a:xfrm>
            <a:off x="449263" y="2349500"/>
            <a:ext cx="8443912" cy="4340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  <a:buClr>
                <a:srgbClr val="FF6422"/>
              </a:buClr>
              <a:buSzPct val="75000"/>
              <a:buFont typeface="Wingdings" charset="0"/>
              <a:buChar char="q"/>
            </a:pPr>
            <a:r>
              <a:rPr lang="en-GB" sz="2400" b="1">
                <a:solidFill>
                  <a:srgbClr val="000000"/>
                </a:solidFill>
              </a:rPr>
              <a:t>Advertising is not ‘dead’</a:t>
            </a:r>
          </a:p>
          <a:p>
            <a:pPr marL="342900" indent="-342900">
              <a:spcBef>
                <a:spcPct val="50000"/>
              </a:spcBef>
              <a:buClr>
                <a:srgbClr val="FF6422"/>
              </a:buClr>
              <a:buSzPct val="75000"/>
              <a:buFont typeface="Wingdings" charset="0"/>
              <a:buChar char="q"/>
            </a:pPr>
            <a:r>
              <a:rPr lang="en-GB" sz="2400" b="1">
                <a:solidFill>
                  <a:srgbClr val="000000"/>
                </a:solidFill>
              </a:rPr>
              <a:t>TV is not ‘dead’</a:t>
            </a:r>
          </a:p>
          <a:p>
            <a:pPr marL="342900" indent="-342900">
              <a:spcBef>
                <a:spcPct val="50000"/>
              </a:spcBef>
              <a:buClr>
                <a:srgbClr val="FF6422"/>
              </a:buClr>
              <a:buSzPct val="75000"/>
              <a:buFont typeface="Wingdings" charset="0"/>
              <a:buChar char="q"/>
            </a:pPr>
            <a:r>
              <a:rPr lang="en-GB" sz="2400" b="1">
                <a:solidFill>
                  <a:srgbClr val="000000"/>
                </a:solidFill>
              </a:rPr>
              <a:t>Very few people want to ‘have a conversation with your brand’ (FB = c. 7 in 10,000; Twitter = c. 3 in 10,000)</a:t>
            </a:r>
          </a:p>
          <a:p>
            <a:pPr marL="342900" indent="-342900">
              <a:spcBef>
                <a:spcPct val="50000"/>
              </a:spcBef>
              <a:buClr>
                <a:srgbClr val="FF6422"/>
              </a:buClr>
              <a:buSzPct val="75000"/>
              <a:buFont typeface="Wingdings" charset="0"/>
              <a:buChar char="q"/>
            </a:pPr>
            <a:r>
              <a:rPr lang="en-GB" sz="2400" b="1">
                <a:solidFill>
                  <a:srgbClr val="000000"/>
                </a:solidFill>
              </a:rPr>
              <a:t>Multi-channel messages still work better than single-channel</a:t>
            </a:r>
          </a:p>
          <a:p>
            <a:pPr marL="342900" indent="-342900">
              <a:spcBef>
                <a:spcPct val="50000"/>
              </a:spcBef>
              <a:buClr>
                <a:srgbClr val="FF6422"/>
              </a:buClr>
              <a:buSzPct val="75000"/>
              <a:buFont typeface="Wingdings" charset="0"/>
              <a:buChar char="q"/>
            </a:pPr>
            <a:r>
              <a:rPr lang="en-GB" sz="2400" b="1">
                <a:solidFill>
                  <a:srgbClr val="000000"/>
                </a:solidFill>
              </a:rPr>
              <a:t>The best advertisers will still experiment and learn</a:t>
            </a:r>
          </a:p>
          <a:p>
            <a:pPr marL="342900" indent="-342900">
              <a:spcBef>
                <a:spcPct val="50000"/>
              </a:spcBef>
              <a:buClr>
                <a:srgbClr val="FF6422"/>
              </a:buClr>
              <a:buSzPct val="75000"/>
              <a:buFont typeface="Wingdings" charset="0"/>
              <a:buChar char="q"/>
            </a:pPr>
            <a:endParaRPr lang="en-GB" sz="2400" b="1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5265</TotalTime>
  <Words>1274</Words>
  <Application>Microsoft Macintosh PowerPoint</Application>
  <PresentationFormat>On-screen Show (4:3)</PresentationFormat>
  <Paragraphs>158</Paragraphs>
  <Slides>28</Slides>
  <Notes>28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34" baseType="lpstr">
      <vt:lpstr>Arial</vt:lpstr>
      <vt:lpstr>Lucida Handwriting</vt:lpstr>
      <vt:lpstr>Symbol</vt:lpstr>
      <vt:lpstr>Wingdings</vt:lpstr>
      <vt:lpstr>Corbel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Richard Excell</dc:creator>
  <cp:lastModifiedBy>Nuno Sousa</cp:lastModifiedBy>
  <cp:revision>165</cp:revision>
  <cp:lastPrinted>2016-01-12T22:36:23Z</cp:lastPrinted>
  <dcterms:created xsi:type="dcterms:W3CDTF">2006-05-22T08:47:05Z</dcterms:created>
  <dcterms:modified xsi:type="dcterms:W3CDTF">2016-01-19T11:51:35Z</dcterms:modified>
</cp:coreProperties>
</file>