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61" r:id="rId2"/>
    <p:sldId id="360" r:id="rId3"/>
    <p:sldId id="380" r:id="rId4"/>
    <p:sldId id="403" r:id="rId5"/>
    <p:sldId id="398" r:id="rId6"/>
    <p:sldId id="407" r:id="rId7"/>
    <p:sldId id="401" r:id="rId8"/>
    <p:sldId id="363" r:id="rId9"/>
    <p:sldId id="406" r:id="rId10"/>
    <p:sldId id="408" r:id="rId11"/>
    <p:sldId id="389" r:id="rId12"/>
    <p:sldId id="367" r:id="rId13"/>
    <p:sldId id="417" r:id="rId14"/>
    <p:sldId id="364" r:id="rId15"/>
    <p:sldId id="381" r:id="rId16"/>
    <p:sldId id="382" r:id="rId17"/>
    <p:sldId id="402" r:id="rId18"/>
    <p:sldId id="416" r:id="rId19"/>
    <p:sldId id="383" r:id="rId20"/>
    <p:sldId id="370" r:id="rId21"/>
    <p:sldId id="415" r:id="rId22"/>
    <p:sldId id="409" r:id="rId23"/>
    <p:sldId id="410" r:id="rId24"/>
    <p:sldId id="366" r:id="rId25"/>
    <p:sldId id="413" r:id="rId26"/>
    <p:sldId id="414" r:id="rId27"/>
    <p:sldId id="411" r:id="rId28"/>
    <p:sldId id="412" r:id="rId29"/>
  </p:sldIdLst>
  <p:sldSz cx="9144000" cy="6858000" type="screen4x3"/>
  <p:notesSz cx="6881813" cy="10002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  <a:srgbClr val="2D2D8A"/>
    <a:srgbClr val="E5D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 horzBarState="minimized" preferSingleView="1">
    <p:restoredLeft sz="32787"/>
    <p:restoredTop sz="90929"/>
  </p:normalViewPr>
  <p:slideViewPr>
    <p:cSldViewPr>
      <p:cViewPr>
        <p:scale>
          <a:sx n="70" d="100"/>
          <a:sy n="70" d="100"/>
        </p:scale>
        <p:origin x="-2028" y="-198"/>
      </p:cViewPr>
      <p:guideLst>
        <p:guide orient="horz" pos="14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6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188"/>
            <a:ext cx="2982913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6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9501188"/>
            <a:ext cx="2982912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4AFCA4A-B238-5141-851C-AD162FDC74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52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42975" y="750888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1388"/>
            <a:ext cx="5505450" cy="450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1188"/>
            <a:ext cx="2982913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9501188"/>
            <a:ext cx="2982912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B965C99-1549-E948-AB6A-62838716E6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65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68F2E5B-3CC4-3E46-B442-5FCC44501174}" type="slidenum">
              <a:rPr lang="en-US"/>
              <a:pPr/>
              <a:t>1</a:t>
            </a:fld>
            <a:endParaRPr lang="en-U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2705FEA-1DE8-E843-A24E-EE7CBB611484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B1CBED0-ED2F-7D4F-9CF1-9592FD74872F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062ECB2-2E86-8942-AF76-F1D4EBC8D1CE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0777F33-E4A7-9B4F-9605-F82183BBE265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91CA517-E208-B54F-BFA8-D38D1D91CA2D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6D5E87E-C71B-424C-935A-52DB00762CAD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AAC6A0B-5D1C-7E4E-9D0B-EF82E17486EF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ACA12E2-2F1C-E44C-8A25-DEEA8EBA6DFF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08F538C-1D21-6E4B-BFF2-DFD148D077F4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4B5C32-D332-B645-A770-39252F0C4C3F}" type="slidenum">
              <a:rPr lang="en-US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59361E-E962-D241-9BA5-0186F04BF960}" type="slidenum">
              <a:rPr lang="en-US"/>
              <a:pPr/>
              <a:t>2</a:t>
            </a:fld>
            <a:endParaRPr 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6674B8F-3C24-194F-BF02-0B8D7B3D1C52}" type="slidenum">
              <a:rPr lang="en-US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5A22511-09A7-A04D-988F-27A6CB32B49F}" type="slidenum">
              <a:rPr lang="en-US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1DADA82-F41D-F847-9687-2133910D9FE4}" type="slidenum">
              <a:rPr lang="en-US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BEDA34F-B7EF-744F-81A6-65B6099C1299}" type="slidenum">
              <a:rPr lang="en-US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EDB16B4-14C7-B940-BC71-E5E81A9EF97E}" type="slidenum">
              <a:rPr lang="en-US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60C5A3E-8DAC-C844-AFC4-D688D72F06BC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3BFD61F-ADB3-2243-BF6A-345368A20364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7F34074-49DE-7946-AC2A-AA5679EE8BCF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60D1F2F-D277-944D-91E6-1332E30D949B}" type="slidenum">
              <a:rPr lang="en-US"/>
              <a:pPr/>
              <a:t>28</a:t>
            </a:fld>
            <a:endParaRPr lang="en-US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0E576E2-B688-044D-85EB-04AE31B72BB8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91A0205-931A-874A-A72B-B8A7F6CD5F90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C218259-D490-A542-BB96-01511F299677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B7FDB9-5FBD-D04F-8DD1-80EA2C16EA0F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52BDC7-7202-EE47-BD5F-7778138DA7D4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8AA2DEA-BBE0-6142-86BB-7552753FE2C7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2638" indent="-3000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49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875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0113" indent="-23971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73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45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17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98913" indent="-239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989707A-319D-DD49-9269-4C6062F545E0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7B2DD-680F-3C42-954B-020AB65AD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9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A9E34F-FB9F-2E4B-B69E-BC9F181C2F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8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6D04C3-2AFB-E546-8CDA-91840593F5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86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61558B-5A56-0E4E-93D1-1B25AF72BD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8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AAE188-79A9-194A-93FE-7F4FFFFFA0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B84969-D79C-BF4C-8B50-1CFFF0E326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6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7FD63-058E-6444-AA40-1C51820290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7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FF2D0-BA0E-8C4E-B35F-7FD2E488AD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0424F-1C54-3945-A645-50644F260F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0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6C49E0-3B0E-B745-9C22-D0B2FAAAD3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6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11689-3880-AE41-ACC2-C1E179EB8C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0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CDFF2-2588-7145-B080-0896F43159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1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365F48-C40B-794A-A40F-EF11736EF4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JA 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88913"/>
            <a:ext cx="32369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2420938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b="1"/>
              <a:t>Spending Advertising Money?</a:t>
            </a:r>
            <a:endParaRPr lang="en-US" b="1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27088" y="3749675"/>
            <a:ext cx="71628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/>
              <a:t>APAN 2016 Annual Conference</a:t>
            </a:r>
          </a:p>
          <a:p>
            <a:pPr algn="ctr"/>
            <a:r>
              <a:rPr lang="en-US" sz="2400"/>
              <a:t>14</a:t>
            </a:r>
            <a:r>
              <a:rPr lang="en-US" sz="2400" baseline="30000"/>
              <a:t>th</a:t>
            </a:r>
            <a:r>
              <a:rPr lang="en-US" sz="2400"/>
              <a:t> January, Lisbon</a:t>
            </a:r>
          </a:p>
          <a:p>
            <a:pPr algn="ctr"/>
            <a:endParaRPr lang="en-US" sz="2400"/>
          </a:p>
          <a:p>
            <a:pPr algn="ctr"/>
            <a:r>
              <a:rPr lang="en-US" sz="2400"/>
              <a:t>Brian Jacobs - BJ&amp;A Ltd</a:t>
            </a:r>
            <a:r>
              <a:rPr lang="en-US" sz="2200"/>
              <a:t> </a:t>
            </a:r>
            <a:br>
              <a:rPr lang="en-US" sz="2200"/>
            </a:br>
            <a:endParaRPr lang="en-US" sz="2800"/>
          </a:p>
        </p:txBody>
      </p:sp>
      <p:pic>
        <p:nvPicPr>
          <p:cNvPr id="2053" name="Picture 5" descr="BJA Header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6538"/>
            <a:ext cx="9144000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5661025"/>
            <a:ext cx="91440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Lucida Handwriting" charset="0"/>
              </a:rPr>
              <a:t>Efficient communications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-17463" y="1916113"/>
            <a:ext cx="9144001" cy="49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/>
              <a:t>Use of online media forms is growing, as is the amount invested.</a:t>
            </a:r>
          </a:p>
          <a:p>
            <a:pPr>
              <a:spcBef>
                <a:spcPct val="50000"/>
              </a:spcBef>
            </a:pPr>
            <a:r>
              <a:rPr lang="en-GB" sz="2800" b="1"/>
              <a:t>Digital advertising accounted for 23.6% of total adspend in 2015, up around 14% year-on year. </a:t>
            </a:r>
          </a:p>
          <a:p>
            <a:pPr>
              <a:spcBef>
                <a:spcPct val="50000"/>
              </a:spcBef>
            </a:pPr>
            <a:r>
              <a:rPr lang="en-GB" sz="2800" b="1"/>
              <a:t>Digital advertising accounted for 9.0% in 2007.</a:t>
            </a:r>
          </a:p>
          <a:p>
            <a:pPr>
              <a:spcBef>
                <a:spcPct val="50000"/>
              </a:spcBef>
            </a:pPr>
            <a:r>
              <a:rPr lang="en-GB" sz="2000" b="1"/>
              <a:t>						Source: GroupM TYNY</a:t>
            </a: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66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6600"/>
                </a:solidFill>
              </a:rPr>
              <a:t>The next chart comes from Mary Meeker’s (KPCB) annual presentation on trends in internet usage: kpcb.com/internetTrends</a:t>
            </a:r>
            <a:endParaRPr lang="en-GB" sz="300" b="1">
              <a:solidFill>
                <a:srgbClr val="FF6600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  <p:pic>
        <p:nvPicPr>
          <p:cNvPr id="12292" name="Picture 6" descr="http://image.slidesharecdn.com/internettrendsv1-150526193103-lva1-app6892/95/2015-internet-trends-report-14-638.jpg?cb=14337934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03363"/>
            <a:ext cx="7993063" cy="541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5088" y="1500188"/>
            <a:ext cx="8964612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6422"/>
                </a:solidFill>
              </a:rPr>
              <a:t>Not Everything in Digital Media is Wonderful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FF6422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38175" y="2214563"/>
            <a:ext cx="783113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r>
              <a:rPr lang="en-GB" sz="2000" b="1"/>
              <a:t>‘The Financial Times’ recently ran an experiment buying their own inventory. 18% finished up in the actual FT</a:t>
            </a:r>
          </a:p>
          <a:p>
            <a:pPr marL="342900" indent="-342900"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endParaRPr lang="en-GB" sz="2000" b="1"/>
          </a:p>
          <a:p>
            <a:pPr marL="342900" indent="-342900"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r>
              <a:rPr lang="en-GB" sz="2000" b="1"/>
              <a:t>‘62% of all online traffic is seen only by bots’. Wall Street Journal</a:t>
            </a:r>
          </a:p>
          <a:p>
            <a:pPr marL="342900" indent="-342900"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endParaRPr lang="en-GB" sz="2000" b="1"/>
          </a:p>
          <a:p>
            <a:pPr marL="342900" indent="-342900"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r>
              <a:rPr lang="en-GB" sz="2000" b="1"/>
              <a:t>‘54% of paid-for display ads never ran where they were supposed to run’. Wall Street Journal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endParaRPr lang="en-GB" sz="2400" b="1">
              <a:ea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r>
              <a:rPr lang="en-GB" sz="2000" b="1"/>
              <a:t>‘The current standards on viewability (50% for 1 second) are ‘ludicrous’.  Sir Martin Sorrell, DMEXCO, September 2015</a:t>
            </a:r>
          </a:p>
          <a:p>
            <a:pPr marL="342900" indent="-342900"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endParaRPr lang="en-GB" sz="2000" b="1"/>
          </a:p>
          <a:p>
            <a:pPr marL="342900" indent="-342900"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r>
              <a:rPr lang="en-GB" sz="2000" b="1"/>
              <a:t>Approximately 30% - 40% use adblockers</a:t>
            </a:r>
          </a:p>
          <a:p>
            <a:pPr marL="342900" indent="-342900">
              <a:spcBef>
                <a:spcPct val="50000"/>
              </a:spcBef>
              <a:buClr>
                <a:srgbClr val="FF6600"/>
              </a:buClr>
              <a:buSzPct val="75000"/>
              <a:buFont typeface="Wingdings" charset="0"/>
              <a:buChar char="q"/>
            </a:pPr>
            <a:endParaRPr lang="en-GB" sz="160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-19050" y="2492375"/>
            <a:ext cx="91440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/>
              <a:t>Lots of people are still watching TV (on various devices)</a:t>
            </a:r>
          </a:p>
          <a:p>
            <a:pPr>
              <a:spcBef>
                <a:spcPct val="50000"/>
              </a:spcBef>
            </a:pPr>
            <a:r>
              <a:rPr lang="en-GB" sz="2800" b="1"/>
              <a:t>Not so many are avoiding the ads</a:t>
            </a:r>
          </a:p>
          <a:p>
            <a:pPr>
              <a:spcBef>
                <a:spcPct val="50000"/>
              </a:spcBef>
            </a:pPr>
            <a:r>
              <a:rPr lang="en-GB" sz="2800" b="1"/>
              <a:t>Most winners in advertising effectiveness competitions still have TV at their heart</a:t>
            </a:r>
          </a:p>
          <a:p>
            <a:pPr>
              <a:spcBef>
                <a:spcPct val="50000"/>
              </a:spcBef>
            </a:pPr>
            <a:endParaRPr lang="en-GB" sz="2800" b="1"/>
          </a:p>
          <a:p>
            <a:pPr>
              <a:spcBef>
                <a:spcPct val="50000"/>
              </a:spcBef>
            </a:pPr>
            <a:r>
              <a:rPr lang="en-GB" sz="2400" b="1">
                <a:solidFill>
                  <a:srgbClr val="FF6600"/>
                </a:solidFill>
              </a:rPr>
              <a:t>The next few charts are from Thinkbox, the UK TV industry’s marketing body. www.thinkbox.tv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4925" y="1628775"/>
            <a:ext cx="89646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6422"/>
                </a:solidFill>
              </a:rPr>
              <a:t>What We Did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FF6422"/>
              </a:solidFill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  <p:pic>
        <p:nvPicPr>
          <p:cNvPr id="15365" name="Picture 7" descr="Total video consump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5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1775"/>
            <a:ext cx="9144000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4300"/>
            <a:ext cx="9139238" cy="547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1438" y="1628775"/>
            <a:ext cx="896461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6422"/>
                </a:solidFill>
              </a:rPr>
              <a:t>The Implications of Change for Advertisers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FF6422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84213" y="2349500"/>
            <a:ext cx="7831137" cy="39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Most advertisers are not resourced to be able to keep up with the pace of change within media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Agencies have expanded their service offerings by investing in various technology businesses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This can put some agencies in the (un)enviable position of being both buyer and seller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Advertisers need to be confident that they are getting the best, objective advice from their partners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299085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/>
              <a:t>One current trend is the growth in programmatic advertising. What is it?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  <p:pic>
        <p:nvPicPr>
          <p:cNvPr id="20484" name="Picture 6" descr="https://upload.wikimedia.org/wikipedia/commons/3/3d/True_humilit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1501775"/>
            <a:ext cx="727392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1"/>
          <p:cNvSpPr>
            <a:spLocks noChangeArrowheads="1"/>
          </p:cNvSpPr>
          <p:nvPr/>
        </p:nvSpPr>
        <p:spPr bwMode="auto">
          <a:xfrm>
            <a:off x="468313" y="5589588"/>
            <a:ext cx="8280400" cy="110807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GB" sz="2400" b="1" i="1"/>
              <a:t>Bishop: “I'm afraid you've got a bad egg, Mr Jones” Curate: “Oh, no, my Lord, I assure you that parts of it are excellent!”			   </a:t>
            </a:r>
            <a:r>
              <a:rPr lang="en-GB" sz="2400" i="1"/>
              <a:t>‘Punch’ November 1895</a:t>
            </a:r>
            <a:endParaRPr lang="en-GB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1438" y="1628775"/>
            <a:ext cx="8964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6422"/>
                </a:solidFill>
              </a:rPr>
              <a:t>Lessons from 1895; 1947; 1984 and 2015</a:t>
            </a:r>
            <a:endParaRPr lang="en-US" sz="2800" b="1">
              <a:solidFill>
                <a:srgbClr val="FF6422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/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47813" y="2670175"/>
            <a:ext cx="6823075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FF6422"/>
              </a:buClr>
              <a:buSzPct val="75000"/>
              <a:buFontTx/>
              <a:buAutoNum type="arabicPeriod"/>
            </a:pPr>
            <a:r>
              <a:rPr lang="en-GB" sz="2800" b="1"/>
              <a:t>Introduction</a:t>
            </a:r>
          </a:p>
          <a:p>
            <a:pPr marL="457200" indent="-457200">
              <a:spcBef>
                <a:spcPct val="50000"/>
              </a:spcBef>
              <a:buClr>
                <a:srgbClr val="FF6422"/>
              </a:buClr>
              <a:buSzPct val="75000"/>
              <a:buFontTx/>
              <a:buAutoNum type="arabicPeriod"/>
            </a:pPr>
            <a:r>
              <a:rPr lang="en-GB" sz="2800" b="1"/>
              <a:t>The more things change..</a:t>
            </a:r>
          </a:p>
          <a:p>
            <a:pPr marL="457200" indent="-457200">
              <a:spcBef>
                <a:spcPct val="50000"/>
              </a:spcBef>
              <a:buClr>
                <a:srgbClr val="FF6422"/>
              </a:buClr>
              <a:buSzPct val="75000"/>
              <a:buFontTx/>
              <a:buAutoNum type="arabicPeriod"/>
            </a:pPr>
            <a:r>
              <a:rPr lang="en-GB" sz="2800" b="1"/>
              <a:t>A few facts</a:t>
            </a:r>
            <a:endParaRPr lang="en-GB" sz="2000" b="1"/>
          </a:p>
          <a:p>
            <a:pPr marL="457200" indent="-457200">
              <a:spcBef>
                <a:spcPct val="50000"/>
              </a:spcBef>
              <a:buClr>
                <a:srgbClr val="FF6422"/>
              </a:buClr>
              <a:buSzPct val="75000"/>
              <a:buFontTx/>
              <a:buAutoNum type="arabicPeriod"/>
            </a:pPr>
            <a:r>
              <a:rPr lang="en-GB" sz="2800" b="1"/>
              <a:t>Navigating the media world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71438" y="1628775"/>
            <a:ext cx="907256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6422"/>
                </a:solidFill>
              </a:rPr>
              <a:t>Programmatic – the Curate’s Egg of the Media World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FF6422"/>
              </a:solidFill>
            </a:endParaRPr>
          </a:p>
        </p:txBody>
      </p:sp>
      <p:sp>
        <p:nvSpPr>
          <p:cNvPr id="490500" name="Text Box 4"/>
          <p:cNvSpPr txBox="1">
            <a:spLocks noChangeArrowheads="1"/>
          </p:cNvSpPr>
          <p:nvPr/>
        </p:nvSpPr>
        <p:spPr bwMode="auto">
          <a:xfrm>
            <a:off x="647700" y="2492375"/>
            <a:ext cx="7848600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Clr>
                <a:srgbClr val="FF6600"/>
              </a:buClr>
              <a:buFont typeface="Wingdings" charset="0"/>
              <a:buChar char="q"/>
            </a:pPr>
            <a:r>
              <a:rPr lang="en-GB" sz="2000" b="1"/>
              <a:t> ‘Programmatic’ is not a channel but a technique</a:t>
            </a:r>
          </a:p>
          <a:p>
            <a:pPr>
              <a:buClr>
                <a:srgbClr val="FF6600"/>
              </a:buClr>
              <a:buFont typeface="Wingdings" charset="0"/>
              <a:buChar char="q"/>
            </a:pPr>
            <a:endParaRPr lang="en-GB" sz="2000" b="1"/>
          </a:p>
          <a:p>
            <a:pPr>
              <a:buClr>
                <a:srgbClr val="FF6600"/>
              </a:buClr>
              <a:buFont typeface="Wingdings" charset="0"/>
              <a:buChar char="q"/>
            </a:pPr>
            <a:r>
              <a:rPr lang="en-GB" sz="2000" b="1"/>
              <a:t> The technique can bring the benefits of automation to many elements of the process of placing ads</a:t>
            </a:r>
          </a:p>
          <a:p>
            <a:pPr>
              <a:buClr>
                <a:srgbClr val="FF6600"/>
              </a:buClr>
              <a:buFont typeface="Wingdings" charset="0"/>
              <a:buChar char="q"/>
            </a:pPr>
            <a:endParaRPr lang="en-GB" sz="2000" b="1"/>
          </a:p>
          <a:p>
            <a:pPr>
              <a:buClr>
                <a:srgbClr val="FF6600"/>
              </a:buClr>
              <a:buFont typeface="Wingdings" charset="0"/>
              <a:buChar char="q"/>
            </a:pPr>
            <a:r>
              <a:rPr lang="en-GB" sz="2000" b="1"/>
              <a:t> It can also bring the benefit of making large quantities of data available and accessible to the planner</a:t>
            </a:r>
          </a:p>
          <a:p>
            <a:endParaRPr lang="en-GB" sz="2000" b="1"/>
          </a:p>
          <a:p>
            <a:pPr>
              <a:buClr>
                <a:srgbClr val="FF6600"/>
              </a:buClr>
              <a:buFont typeface="Wingdings" charset="0"/>
              <a:buChar char="q"/>
            </a:pPr>
            <a:r>
              <a:rPr lang="en-GB" sz="2000" b="1"/>
              <a:t> Some applications of programmatic (like real time bidding or RTB) can lead to a loss of control over where your ads appear</a:t>
            </a:r>
          </a:p>
          <a:p>
            <a:pPr>
              <a:buClr>
                <a:srgbClr val="FF6600"/>
              </a:buClr>
              <a:buFont typeface="Wingdings" charset="0"/>
              <a:buChar char="q"/>
            </a:pPr>
            <a:endParaRPr lang="en-GB" sz="2000" b="1"/>
          </a:p>
          <a:p>
            <a:pPr>
              <a:buClr>
                <a:srgbClr val="FF6600"/>
              </a:buClr>
              <a:buFont typeface="Wingdings" charset="0"/>
              <a:buChar char="q"/>
            </a:pPr>
            <a:r>
              <a:rPr lang="en-GB" sz="2000" b="1"/>
              <a:t>Programmatic direct can combine benefits and control</a:t>
            </a:r>
          </a:p>
          <a:p>
            <a:pPr>
              <a:buClr>
                <a:srgbClr val="FF6600"/>
              </a:buClr>
              <a:buFont typeface="Wingdings" charset="0"/>
              <a:buChar char="q"/>
            </a:pPr>
            <a:endParaRPr lang="en-GB" sz="2400" b="1"/>
          </a:p>
          <a:p>
            <a:pPr>
              <a:buClr>
                <a:srgbClr val="FF6600"/>
              </a:buClr>
              <a:buFont typeface="Wingdings" charset="0"/>
              <a:buChar char="q"/>
            </a:pPr>
            <a:endParaRPr lang="en-GB" sz="2400" b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2349500"/>
            <a:ext cx="91440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/>
              <a:t>Agencies will often propose the latest fad or trend in media usage, regardless.</a:t>
            </a:r>
          </a:p>
          <a:p>
            <a:pPr>
              <a:spcBef>
                <a:spcPct val="50000"/>
              </a:spcBef>
            </a:pPr>
            <a:r>
              <a:rPr lang="en-GB" sz="2800" b="1"/>
              <a:t>Their proposals should be tempered by internal and external lessons learned.</a:t>
            </a:r>
          </a:p>
          <a:p>
            <a:pPr>
              <a:spcBef>
                <a:spcPct val="50000"/>
              </a:spcBef>
            </a:pPr>
            <a:r>
              <a:rPr lang="en-GB" sz="2800" b="1"/>
              <a:t>The next few charts attempt to summarise some learnings from one source.</a:t>
            </a:r>
            <a:endParaRPr lang="en-US" sz="16600" b="1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26701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2400" b="1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4213" y="2133600"/>
            <a:ext cx="7848600" cy="371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r>
              <a:rPr lang="en-GB" sz="2400" b="1"/>
              <a:t> Peter Field and Les Binet have mined over 1,000 IPA case studies, from UK and overseas for their book ‘The Long and the Short of It’</a:t>
            </a:r>
          </a:p>
          <a:p>
            <a:pPr>
              <a:spcBef>
                <a:spcPct val="20000"/>
              </a:spcBef>
              <a:buClr>
                <a:srgbClr val="FF6600"/>
              </a:buClr>
            </a:pPr>
            <a:endParaRPr lang="en-GB" sz="2400" b="1"/>
          </a:p>
          <a:p>
            <a:pPr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r>
              <a:rPr lang="en-GB" sz="2400" b="1"/>
              <a:t> They have examined advertising effect over time and its relationship with profit</a:t>
            </a:r>
          </a:p>
          <a:p>
            <a:pPr>
              <a:spcBef>
                <a:spcPct val="20000"/>
              </a:spcBef>
              <a:buClr>
                <a:srgbClr val="FF6600"/>
              </a:buClr>
            </a:pPr>
            <a:endParaRPr lang="en-GB" sz="2400" b="1"/>
          </a:p>
          <a:p>
            <a:pPr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r>
              <a:rPr lang="en-GB" sz="2400" b="1"/>
              <a:t> Their cases go back over 30 years, with the majority coming from the last 10 (digital) years</a:t>
            </a:r>
          </a:p>
        </p:txBody>
      </p:sp>
      <p:sp>
        <p:nvSpPr>
          <p:cNvPr id="23557" name="Rectangle 1"/>
          <p:cNvSpPr>
            <a:spLocks noChangeArrowheads="1"/>
          </p:cNvSpPr>
          <p:nvPr/>
        </p:nvSpPr>
        <p:spPr bwMode="auto">
          <a:xfrm>
            <a:off x="107950" y="1501775"/>
            <a:ext cx="903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6422"/>
                </a:solidFill>
              </a:rPr>
              <a:t>Learning from the Facts – Peter Field and Les Binet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2205038"/>
            <a:ext cx="91440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42900" indent="-342900"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r>
              <a:rPr lang="en-GB" sz="2400" b="1"/>
              <a:t> </a:t>
            </a:r>
            <a:r>
              <a:rPr lang="en-GB" sz="2000" b="1"/>
              <a:t>Is the growth in data availability fooling us?</a:t>
            </a:r>
          </a:p>
          <a:p>
            <a:pPr marL="342900" indent="-342900">
              <a:spcBef>
                <a:spcPct val="20000"/>
              </a:spcBef>
              <a:buClr>
                <a:srgbClr val="FF6600"/>
              </a:buClr>
            </a:pPr>
            <a:endParaRPr lang="en-GB" sz="2400" b="1"/>
          </a:p>
          <a:p>
            <a:pPr marL="342900" indent="-342900"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r>
              <a:rPr lang="en-GB" sz="2000" b="1"/>
              <a:t>Different time frames lead to different strategies and different effects</a:t>
            </a:r>
          </a:p>
          <a:p>
            <a:pPr marL="342900" indent="-342900">
              <a:spcBef>
                <a:spcPct val="20000"/>
              </a:spcBef>
              <a:buClr>
                <a:srgbClr val="FF6600"/>
              </a:buClr>
            </a:pPr>
            <a:endParaRPr lang="en-GB" sz="2000" b="1"/>
          </a:p>
          <a:p>
            <a:pPr marL="342900" indent="-342900"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r>
              <a:rPr lang="en-GB" sz="2000" b="1"/>
              <a:t> Long-term effects = profitable brands</a:t>
            </a:r>
          </a:p>
          <a:p>
            <a:pPr marL="342900" indent="-342900">
              <a:spcBef>
                <a:spcPct val="20000"/>
              </a:spcBef>
              <a:buClr>
                <a:srgbClr val="FF6600"/>
              </a:buClr>
            </a:pPr>
            <a:endParaRPr lang="en-GB" sz="2000" b="1"/>
          </a:p>
          <a:p>
            <a:pPr marL="342900" indent="-342900"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r>
              <a:rPr lang="en-GB" sz="2000" b="1"/>
              <a:t> ‘You can’t build long-term effects by piling short-term effects on top of one another’ (Peter Drucker)</a:t>
            </a:r>
          </a:p>
          <a:p>
            <a:pPr marL="342900" indent="-342900">
              <a:spcBef>
                <a:spcPct val="20000"/>
              </a:spcBef>
              <a:buClr>
                <a:srgbClr val="FF6600"/>
              </a:buClr>
            </a:pPr>
            <a:endParaRPr lang="en-GB" sz="2000" b="1"/>
          </a:p>
          <a:p>
            <a:pPr marL="342900" indent="-342900"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r>
              <a:rPr lang="en-GB" sz="2000" b="1"/>
              <a:t> Focusing only on the short-term jeopardises the long-term</a:t>
            </a:r>
          </a:p>
          <a:p>
            <a:pPr marL="342900" indent="-342900"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endParaRPr lang="en-GB" sz="2000" b="1"/>
          </a:p>
          <a:p>
            <a:pPr marL="342900" indent="-342900">
              <a:spcBef>
                <a:spcPct val="20000"/>
              </a:spcBef>
              <a:buClr>
                <a:srgbClr val="FF6600"/>
              </a:buClr>
              <a:buFont typeface="Wingdings" charset="0"/>
              <a:buChar char="q"/>
            </a:pPr>
            <a:r>
              <a:rPr lang="en-GB" sz="2000" b="1"/>
              <a:t> Targeting existing customers does not create long-term brand growth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4581" name="Rectangle 1"/>
          <p:cNvSpPr>
            <a:spLocks noChangeArrowheads="1"/>
          </p:cNvSpPr>
          <p:nvPr/>
        </p:nvSpPr>
        <p:spPr bwMode="auto">
          <a:xfrm>
            <a:off x="107950" y="1519238"/>
            <a:ext cx="8928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6422"/>
                </a:solidFill>
              </a:rPr>
              <a:t>Learning from the Facts – Peter Field and Les Binet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1438" y="1628775"/>
            <a:ext cx="896461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6422"/>
                </a:solidFill>
              </a:rPr>
              <a:t>Learning from the Facts – Peter Field and Les Binet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FF6422"/>
              </a:solidFill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39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Wingdings" charset="0"/>
              <a:buChar char="q"/>
            </a:pPr>
            <a:r>
              <a:rPr lang="en-GB" sz="1800">
                <a:solidFill>
                  <a:srgbClr val="000000"/>
                </a:solidFill>
              </a:rPr>
              <a:t> </a:t>
            </a:r>
            <a:r>
              <a:rPr lang="en-GB" sz="2400" b="1">
                <a:solidFill>
                  <a:srgbClr val="000000"/>
                </a:solidFill>
              </a:rPr>
              <a:t>To create activations short-term you need to appeal to the rational</a:t>
            </a: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 Real-time evaluations can steer you away from long-term profit</a:t>
            </a: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 Creative ads (award winners) are strongly correlated with profitable brands</a:t>
            </a: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 As a crude generalisation, long-term brand building should be c.60% of the effort; short-term activation c.40%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1438" y="1628775"/>
            <a:ext cx="896461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6422"/>
                </a:solidFill>
              </a:rPr>
              <a:t>Navigating the Media World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FF6422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Wingdings" charset="0"/>
              <a:buChar char="q"/>
            </a:pPr>
            <a:r>
              <a:rPr lang="en-GB" sz="1800">
                <a:solidFill>
                  <a:srgbClr val="000000"/>
                </a:solidFill>
              </a:rPr>
              <a:t> </a:t>
            </a:r>
            <a:r>
              <a:rPr lang="en-GB" sz="2000" b="1">
                <a:solidFill>
                  <a:srgbClr val="000000"/>
                </a:solidFill>
              </a:rPr>
              <a:t>Always question your agency’s media recommendations; in the same way that you would a creative recommendation</a:t>
            </a: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Wingdings" charset="0"/>
              <a:buChar char="q"/>
            </a:pPr>
            <a:r>
              <a:rPr lang="en-GB" sz="2000" b="1">
                <a:solidFill>
                  <a:srgbClr val="000000"/>
                </a:solidFill>
              </a:rPr>
              <a:t> Does the plan take account of your previous experiences?</a:t>
            </a: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Wingdings" charset="0"/>
              <a:buChar char="q"/>
            </a:pPr>
            <a:r>
              <a:rPr lang="en-GB" sz="2000" b="1">
                <a:solidFill>
                  <a:srgbClr val="000000"/>
                </a:solidFill>
              </a:rPr>
              <a:t> Is the plan fully justified and explained?</a:t>
            </a: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Wingdings" charset="0"/>
              <a:buChar char="q"/>
            </a:pPr>
            <a:r>
              <a:rPr lang="en-GB" sz="2000" b="1">
                <a:solidFill>
                  <a:srgbClr val="000000"/>
                </a:solidFill>
              </a:rPr>
              <a:t> Does every element of the plan make sense to you?</a:t>
            </a: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Wingdings" charset="0"/>
              <a:buChar char="q"/>
            </a:pPr>
            <a:r>
              <a:rPr lang="en-GB" sz="2000" b="1">
                <a:solidFill>
                  <a:srgbClr val="000000"/>
                </a:solidFill>
              </a:rPr>
              <a:t> Do you have the right creative for the media selected (TV and online video are not viewed in the same way)?</a:t>
            </a: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Wingdings" charset="0"/>
              <a:buChar char="q"/>
            </a:pPr>
            <a:r>
              <a:rPr lang="en-GB" sz="2000" b="1">
                <a:solidFill>
                  <a:srgbClr val="000000"/>
                </a:solidFill>
              </a:rPr>
              <a:t> Is the pricing fully explained and justified?</a:t>
            </a: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Wingdings" charset="0"/>
              <a:buChar char="q"/>
            </a:pPr>
            <a:r>
              <a:rPr lang="en-GB" sz="2000" b="1">
                <a:solidFill>
                  <a:srgbClr val="000000"/>
                </a:solidFill>
              </a:rPr>
              <a:t> Does the pricing make sense to you?</a:t>
            </a: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Wingdings" charset="0"/>
              <a:buChar char="q"/>
            </a:pPr>
            <a:r>
              <a:rPr lang="en-GB" sz="2000" b="1">
                <a:solidFill>
                  <a:srgbClr val="000000"/>
                </a:solidFill>
              </a:rPr>
              <a:t> If in doubt seek external expertise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-4763" y="2492375"/>
            <a:ext cx="9144001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rgbClr val="FF6600"/>
              </a:buClr>
              <a:buFont typeface="Wingdings" charset="0"/>
              <a:buChar char="q"/>
            </a:pPr>
            <a:r>
              <a:rPr lang="en-GB" sz="2800" b="1"/>
              <a:t> The best media plans blend experience with the new reality</a:t>
            </a:r>
          </a:p>
          <a:p>
            <a:pPr marL="342900" indent="-342900">
              <a:spcBef>
                <a:spcPct val="50000"/>
              </a:spcBef>
              <a:buClr>
                <a:srgbClr val="FF6600"/>
              </a:buClr>
              <a:buFont typeface="Wingdings" charset="0"/>
              <a:buChar char="q"/>
            </a:pPr>
            <a:r>
              <a:rPr lang="en-GB" sz="2800" b="1"/>
              <a:t> Always challenge; always ask questions</a:t>
            </a:r>
          </a:p>
          <a:p>
            <a:pPr marL="342900" indent="-342900">
              <a:spcBef>
                <a:spcPct val="50000"/>
              </a:spcBef>
              <a:buClr>
                <a:srgbClr val="FF6600"/>
              </a:buClr>
              <a:buFont typeface="Wingdings" charset="0"/>
              <a:buChar char="q"/>
            </a:pPr>
            <a:r>
              <a:rPr lang="en-GB" sz="2800" b="1"/>
              <a:t> It’s your money; make sure you’re comfortable with how the agency is spending it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7653" name="Rectangle 1"/>
          <p:cNvSpPr>
            <a:spLocks noChangeArrowheads="1"/>
          </p:cNvSpPr>
          <p:nvPr/>
        </p:nvSpPr>
        <p:spPr bwMode="auto">
          <a:xfrm>
            <a:off x="0" y="1511300"/>
            <a:ext cx="8964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6422"/>
                </a:solidFill>
              </a:rPr>
              <a:t>In Summary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-4763" y="2205038"/>
            <a:ext cx="9144001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 b="1"/>
              <a:t>“I don’t want academicians. I don’t want scientists. I don’t want people who do the right things. I want people who do inspiring things.</a:t>
            </a:r>
          </a:p>
          <a:p>
            <a:pPr>
              <a:spcBef>
                <a:spcPct val="50000"/>
              </a:spcBef>
            </a:pPr>
            <a:r>
              <a:rPr lang="en-GB" sz="2400" b="1"/>
              <a:t>..(Too many people) are up on advertising technique. They could defend every ad on the basis that it obeyed the rules of advertising. It’s (as if) they (were) worshipping a ritual instead of the God.</a:t>
            </a:r>
          </a:p>
          <a:p>
            <a:pPr>
              <a:spcBef>
                <a:spcPct val="50000"/>
              </a:spcBef>
            </a:pPr>
            <a:r>
              <a:rPr lang="en-GB" sz="2400" b="1"/>
              <a:t>Let us prove to the world that good taste, good art and good writing can be good selling.”</a:t>
            </a:r>
            <a:endParaRPr lang="en-GB" sz="2800" b="1"/>
          </a:p>
          <a:p>
            <a:pPr>
              <a:spcBef>
                <a:spcPct val="50000"/>
              </a:spcBef>
            </a:pPr>
            <a:r>
              <a:rPr lang="en-GB" sz="2400" b="1"/>
              <a:t>					Bill Bernbach, May 15</a:t>
            </a:r>
            <a:r>
              <a:rPr lang="en-GB" sz="2400" b="1" baseline="30000"/>
              <a:t>th</a:t>
            </a:r>
            <a:r>
              <a:rPr lang="en-GB" sz="2400" b="1"/>
              <a:t> 1947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8677" name="Rectangle 1"/>
          <p:cNvSpPr>
            <a:spLocks noChangeArrowheads="1"/>
          </p:cNvSpPr>
          <p:nvPr/>
        </p:nvSpPr>
        <p:spPr bwMode="auto">
          <a:xfrm>
            <a:off x="0" y="1511300"/>
            <a:ext cx="8964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6422"/>
                </a:solidFill>
              </a:rPr>
              <a:t>A Final Word from History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BJA 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88913"/>
            <a:ext cx="32369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2420938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b="1"/>
              <a:t>Spending Advertising Money?</a:t>
            </a:r>
            <a:endParaRPr lang="en-US" b="1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27088" y="3749675"/>
            <a:ext cx="71628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/>
              <a:t>APAN 2016 Annual Conference</a:t>
            </a:r>
          </a:p>
          <a:p>
            <a:pPr algn="ctr"/>
            <a:r>
              <a:rPr lang="en-US" sz="2400"/>
              <a:t>14</a:t>
            </a:r>
            <a:r>
              <a:rPr lang="en-US" sz="2400" baseline="30000"/>
              <a:t>th</a:t>
            </a:r>
            <a:r>
              <a:rPr lang="en-US" sz="2400"/>
              <a:t> January, Lisbon</a:t>
            </a:r>
          </a:p>
          <a:p>
            <a:pPr algn="ctr"/>
            <a:endParaRPr lang="en-US" sz="2400"/>
          </a:p>
          <a:p>
            <a:pPr algn="ctr"/>
            <a:r>
              <a:rPr lang="en-US" sz="2400"/>
              <a:t>Brian Jacobs - BJ&amp;A Ltd</a:t>
            </a:r>
            <a:r>
              <a:rPr lang="en-US" sz="2200"/>
              <a:t> </a:t>
            </a:r>
            <a:br>
              <a:rPr lang="en-US" sz="2200"/>
            </a:br>
            <a:endParaRPr lang="en-US" sz="2800"/>
          </a:p>
        </p:txBody>
      </p:sp>
      <p:pic>
        <p:nvPicPr>
          <p:cNvPr id="29701" name="Picture 5" descr="BJA Header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6538"/>
            <a:ext cx="9144000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0" y="5661025"/>
            <a:ext cx="91440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Lucida Handwriting" charset="0"/>
              </a:rPr>
              <a:t>Efficient communications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8900" y="3500438"/>
            <a:ext cx="8964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2800" b="1">
              <a:solidFill>
                <a:srgbClr val="FF6422"/>
              </a:solidFill>
            </a:endParaRPr>
          </a:p>
        </p:txBody>
      </p:sp>
      <p:pic>
        <p:nvPicPr>
          <p:cNvPr id="4101" name="Picture 5" descr="C:\Users\Brian\Documents\Scan00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25" y="1501775"/>
            <a:ext cx="4984750" cy="524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2371725"/>
            <a:ext cx="9144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6422"/>
                </a:solidFill>
              </a:rPr>
              <a:t>				  </a:t>
            </a:r>
            <a:r>
              <a:rPr lang="en-GB" sz="16600" b="1">
                <a:solidFill>
                  <a:srgbClr val="FF6422"/>
                </a:solidFill>
              </a:rPr>
              <a:t>?</a:t>
            </a:r>
            <a:endParaRPr lang="en-US" sz="16600" b="1">
              <a:solidFill>
                <a:srgbClr val="FF6422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1438" y="1628775"/>
            <a:ext cx="896461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6422"/>
                </a:solidFill>
              </a:rPr>
              <a:t>The Word ‘Advertising’ Can Be Restrictive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FF6422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9263" y="2349500"/>
            <a:ext cx="8443912" cy="618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In a digital world, inventory is unlimited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User generated content is everywhere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Adblockers exist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Online media consumption habits differ from offline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The line between ‘editorial’ and ‘advertising’ has become increasingly blurred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Brands can become channels and create content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How can brands best reach and influence their (prospective) customers?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endParaRPr lang="en-GB" sz="2400" b="1">
              <a:solidFill>
                <a:srgbClr val="000000"/>
              </a:solidFill>
            </a:endParaRP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endParaRPr lang="en-GB" sz="2400" b="1">
              <a:solidFill>
                <a:srgbClr val="000000"/>
              </a:solidFill>
            </a:endParaRP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endParaRPr lang="en-GB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2484438"/>
            <a:ext cx="91440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/>
              <a:t>Advertisers need to use all appropriate media forms and techniques to achieve their goals.</a:t>
            </a:r>
          </a:p>
          <a:p>
            <a:pPr>
              <a:spcBef>
                <a:spcPct val="50000"/>
              </a:spcBef>
            </a:pPr>
            <a:r>
              <a:rPr lang="en-GB" sz="2800" b="1"/>
              <a:t>The successful will base their approach on the facts  and will blend the old and the new.</a:t>
            </a:r>
          </a:p>
          <a:p>
            <a:pPr>
              <a:spcBef>
                <a:spcPct val="50000"/>
              </a:spcBef>
            </a:pPr>
            <a:endParaRPr lang="en-US" sz="2800" b="1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1438" y="1628775"/>
            <a:ext cx="8964612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>
                <a:solidFill>
                  <a:srgbClr val="FF6422"/>
                </a:solidFill>
              </a:rPr>
              <a:t>The More Things Change…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FF6422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4213" y="2363788"/>
            <a:ext cx="7848600" cy="400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</a:pPr>
            <a:r>
              <a:rPr lang="en-GB" sz="2800" b="1">
                <a:solidFill>
                  <a:schemeClr val="tx2"/>
                </a:solidFill>
                <a:sym typeface="Corbel" charset="0"/>
              </a:rPr>
              <a:t>The agency’s key task remains as it has always been: to place the right messages in front of the right people in the right place at the right time and at the right price to make a difference to the client’s business.</a:t>
            </a: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</a:pPr>
            <a:endParaRPr lang="en-GB" sz="1100" b="1">
              <a:solidFill>
                <a:schemeClr val="tx2"/>
              </a:solidFill>
              <a:sym typeface="Corbel" charset="0"/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</a:pPr>
            <a:r>
              <a:rPr lang="en-GB" sz="2800" b="1">
                <a:solidFill>
                  <a:schemeClr val="tx2"/>
                </a:solidFill>
              </a:rPr>
              <a:t>It’s just that now there are many more opportunities to get it wrong, and more definitions of ‘right’.</a:t>
            </a: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49263" y="2349500"/>
            <a:ext cx="84439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endParaRPr lang="en-GB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1438" y="1628775"/>
            <a:ext cx="896461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6422"/>
                </a:solidFill>
              </a:rPr>
              <a:t>The More Things Change…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FF6422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49263" y="2349500"/>
            <a:ext cx="8443912" cy="507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No-one doubts that the media world has undergone fundamental and irreversible change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</a:pPr>
            <a:r>
              <a:rPr lang="en-GB" sz="2400" b="1">
                <a:solidFill>
                  <a:srgbClr val="000000"/>
                </a:solidFill>
              </a:rPr>
              <a:t>				BUT 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TV didn’t kill radio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Cinema didn’t kill TV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Videos didn’t kill cinema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Media forms evolve and co-exist; they very rarely kill each other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Press headlines can be misleading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endParaRPr lang="en-GB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JA Head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1438" y="1628775"/>
            <a:ext cx="896461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6422"/>
                </a:solidFill>
              </a:rPr>
              <a:t>The More Things Change…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FF6422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GB" sz="1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FF6422"/>
              </a:buClr>
              <a:buSzPct val="125000"/>
              <a:buFont typeface="Symbol" charset="0"/>
              <a:buChar char="·"/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49263" y="2349500"/>
            <a:ext cx="8443912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Advertising is not ‘dead’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TV is not ‘dead’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Very few people want to ‘have a conversation with your brand’ (FB = c. 7 in 10,000; Twitter = c. 3 in 10,000)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Multi-channel messages still work better than single-channel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r>
              <a:rPr lang="en-GB" sz="2400" b="1">
                <a:solidFill>
                  <a:srgbClr val="000000"/>
                </a:solidFill>
              </a:rPr>
              <a:t>The best advertisers will still experiment and learn</a:t>
            </a:r>
          </a:p>
          <a:p>
            <a:pPr marL="342900" indent="-342900">
              <a:spcBef>
                <a:spcPct val="50000"/>
              </a:spcBef>
              <a:buClr>
                <a:srgbClr val="FF6422"/>
              </a:buClr>
              <a:buSzPct val="75000"/>
              <a:buFont typeface="Wingdings" charset="0"/>
              <a:buChar char="q"/>
            </a:pPr>
            <a:endParaRPr lang="en-GB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5265</TotalTime>
  <Words>1274</Words>
  <Application>Microsoft Macintosh PowerPoint</Application>
  <PresentationFormat>On-screen Show (4:3)</PresentationFormat>
  <Paragraphs>158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Lucida Handwriting</vt:lpstr>
      <vt:lpstr>Symbol</vt:lpstr>
      <vt:lpstr>Wingdings</vt:lpstr>
      <vt:lpstr>Corbel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Excell</dc:creator>
  <cp:lastModifiedBy>Nuno Sousa</cp:lastModifiedBy>
  <cp:revision>165</cp:revision>
  <cp:lastPrinted>2016-01-12T22:36:23Z</cp:lastPrinted>
  <dcterms:created xsi:type="dcterms:W3CDTF">2006-05-22T08:47:05Z</dcterms:created>
  <dcterms:modified xsi:type="dcterms:W3CDTF">2016-01-19T11:51:35Z</dcterms:modified>
</cp:coreProperties>
</file>